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Lst>
  <p:sldSz cy="5143500" cx="9144000"/>
  <p:notesSz cx="6858000" cy="9144000"/>
  <p:embeddedFontLst>
    <p:embeddedFont>
      <p:font typeface="Playfair Display"/>
      <p:regular r:id="rId17"/>
      <p:bold r:id="rId18"/>
      <p:italic r:id="rId19"/>
      <p:boldItalic r:id="rId20"/>
    </p:embeddedFont>
    <p:embeddedFont>
      <p:font typeface="Amatic SC"/>
      <p:regular r:id="rId21"/>
      <p:bold r:id="rId22"/>
    </p:embeddedFont>
    <p:embeddedFont>
      <p:font typeface="Garamond"/>
      <p:regular r:id="rId23"/>
      <p:bold r:id="rId24"/>
      <p:italic r:id="rId25"/>
      <p:boldItalic r:id="rId26"/>
    </p:embeddedFont>
    <p:embeddedFont>
      <p:font typeface="Average"/>
      <p:regular r:id="rId27"/>
    </p:embeddedFont>
    <p:embeddedFont>
      <p:font typeface="Playfair Display Black"/>
      <p:bold r:id="rId28"/>
      <p:boldItalic r:id="rId2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20" Type="http://schemas.openxmlformats.org/officeDocument/2006/relationships/font" Target="fonts/PlayfairDisplay-boldItalic.fntdata"/><Relationship Id="rId22" Type="http://schemas.openxmlformats.org/officeDocument/2006/relationships/font" Target="fonts/AmaticSC-bold.fntdata"/><Relationship Id="rId21" Type="http://schemas.openxmlformats.org/officeDocument/2006/relationships/font" Target="fonts/AmaticSC-regular.fntdata"/><Relationship Id="rId24" Type="http://schemas.openxmlformats.org/officeDocument/2006/relationships/font" Target="fonts/Garamond-bold.fntdata"/><Relationship Id="rId23" Type="http://schemas.openxmlformats.org/officeDocument/2006/relationships/font" Target="fonts/Garamond-regular.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Garamond-boldItalic.fntdata"/><Relationship Id="rId25" Type="http://schemas.openxmlformats.org/officeDocument/2006/relationships/font" Target="fonts/Garamond-italic.fntdata"/><Relationship Id="rId28" Type="http://schemas.openxmlformats.org/officeDocument/2006/relationships/font" Target="fonts/PlayfairDisplayBlack-bold.fntdata"/><Relationship Id="rId27" Type="http://schemas.openxmlformats.org/officeDocument/2006/relationships/font" Target="fonts/Average-regular.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PlayfairDisplayBlack-boldItalic.fntdata"/><Relationship Id="rId7" Type="http://schemas.openxmlformats.org/officeDocument/2006/relationships/slide" Target="slides/slide3.xml"/><Relationship Id="rId8" Type="http://schemas.openxmlformats.org/officeDocument/2006/relationships/slide" Target="slides/slide4.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font" Target="fonts/PlayfairDisplay-regular.fntdata"/><Relationship Id="rId16" Type="http://schemas.openxmlformats.org/officeDocument/2006/relationships/slide" Target="slides/slide12.xml"/><Relationship Id="rId19" Type="http://schemas.openxmlformats.org/officeDocument/2006/relationships/font" Target="fonts/PlayfairDisplay-italic.fntdata"/><Relationship Id="rId18" Type="http://schemas.openxmlformats.org/officeDocument/2006/relationships/font" Target="fonts/PlayfairDisplay-bold.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1150" lvl="0" marL="596900" rtl="0" algn="l">
              <a:lnSpc>
                <a:spcPct val="115000"/>
              </a:lnSpc>
              <a:spcBef>
                <a:spcPts val="0"/>
              </a:spcBef>
              <a:spcAft>
                <a:spcPts val="0"/>
              </a:spcAft>
              <a:buClr>
                <a:srgbClr val="222222"/>
              </a:buClr>
              <a:buSzPts val="1300"/>
              <a:buChar char="●"/>
            </a:pPr>
            <a:r>
              <a:rPr lang="en" sz="1300">
                <a:solidFill>
                  <a:srgbClr val="222222"/>
                </a:solidFill>
                <a:highlight>
                  <a:schemeClr val="lt1"/>
                </a:highlight>
              </a:rPr>
              <a:t>(a) application overview, perhaps opening with a grand vision and summarizing the functional specification, perhaps with illustrations, but minimally with slide deck of bullet items;</a:t>
            </a:r>
            <a:endParaRPr sz="1300">
              <a:solidFill>
                <a:srgbClr val="222222"/>
              </a:solidFill>
              <a:highlight>
                <a:schemeClr val="lt1"/>
              </a:highlight>
            </a:endParaRPr>
          </a:p>
          <a:p>
            <a:pPr indent="-311150" lvl="0" marL="596900" rtl="0" algn="l">
              <a:lnSpc>
                <a:spcPct val="115000"/>
              </a:lnSpc>
              <a:spcBef>
                <a:spcPts val="0"/>
              </a:spcBef>
              <a:spcAft>
                <a:spcPts val="0"/>
              </a:spcAft>
              <a:buClr>
                <a:srgbClr val="222222"/>
              </a:buClr>
              <a:buSzPts val="1300"/>
              <a:buChar char="●"/>
            </a:pPr>
            <a:r>
              <a:rPr lang="en" sz="1300">
                <a:solidFill>
                  <a:srgbClr val="222222"/>
                </a:solidFill>
                <a:highlight>
                  <a:schemeClr val="lt1"/>
                </a:highlight>
              </a:rPr>
              <a:t>(b) an overview of the design, with a focus on the UML, highlighting different parts of the design, and highlighting relationships between the design and the functional specification;</a:t>
            </a:r>
            <a:endParaRPr sz="1300">
              <a:solidFill>
                <a:srgbClr val="222222"/>
              </a:solidFill>
              <a:highlight>
                <a:schemeClr val="lt1"/>
              </a:highlight>
            </a:endParaRPr>
          </a:p>
          <a:p>
            <a:pPr indent="-311150" lvl="0" marL="596900" rtl="0" algn="l">
              <a:lnSpc>
                <a:spcPct val="115000"/>
              </a:lnSpc>
              <a:spcBef>
                <a:spcPts val="0"/>
              </a:spcBef>
              <a:spcAft>
                <a:spcPts val="0"/>
              </a:spcAft>
              <a:buClr>
                <a:srgbClr val="222222"/>
              </a:buClr>
              <a:buSzPts val="1300"/>
              <a:buChar char="●"/>
            </a:pPr>
            <a:r>
              <a:rPr lang="en" sz="1300">
                <a:solidFill>
                  <a:srgbClr val="222222"/>
                </a:solidFill>
                <a:highlight>
                  <a:schemeClr val="lt1"/>
                </a:highlight>
              </a:rPr>
              <a:t>(c) a demo of selected queries on a small sample database; and</a:t>
            </a:r>
            <a:endParaRPr sz="1300">
              <a:solidFill>
                <a:srgbClr val="222222"/>
              </a:solidFill>
              <a:highlight>
                <a:schemeClr val="lt1"/>
              </a:highlight>
            </a:endParaRPr>
          </a:p>
          <a:p>
            <a:pPr indent="-311150" lvl="0" marL="596900" rtl="0" algn="l">
              <a:lnSpc>
                <a:spcPct val="115000"/>
              </a:lnSpc>
              <a:spcBef>
                <a:spcPts val="0"/>
              </a:spcBef>
              <a:spcAft>
                <a:spcPts val="0"/>
              </a:spcAft>
              <a:buClr>
                <a:srgbClr val="222222"/>
              </a:buClr>
              <a:buSzPts val="1300"/>
              <a:buChar char="●"/>
            </a:pPr>
            <a:r>
              <a:rPr lang="en" sz="1300">
                <a:solidFill>
                  <a:srgbClr val="222222"/>
                </a:solidFill>
                <a:highlight>
                  <a:schemeClr val="lt1"/>
                </a:highlight>
              </a:rPr>
              <a:t>(d) a very brief summary of future directions that this project could develop. </a:t>
            </a:r>
            <a:endParaRPr sz="1300">
              <a:solidFill>
                <a:srgbClr val="222222"/>
              </a:solidFill>
              <a:highlight>
                <a:schemeClr val="lt1"/>
              </a:highlight>
            </a:endParaRPr>
          </a:p>
          <a:p>
            <a:pPr indent="0" lvl="0" marL="0" rtl="0" algn="l">
              <a:lnSpc>
                <a:spcPct val="115000"/>
              </a:lnSpc>
              <a:spcBef>
                <a:spcPts val="0"/>
              </a:spcBef>
              <a:spcAft>
                <a:spcPts val="0"/>
              </a:spcAft>
              <a:buClr>
                <a:schemeClr val="dk1"/>
              </a:buClr>
              <a:buSzPts val="1100"/>
              <a:buFont typeface="Arial"/>
              <a:buNone/>
            </a:pPr>
            <a:r>
              <a:rPr lang="en" sz="1300">
                <a:solidFill>
                  <a:srgbClr val="222222"/>
                </a:solidFill>
                <a:highlight>
                  <a:schemeClr val="lt1"/>
                </a:highlight>
              </a:rPr>
              <a:t>The presentations can be in Powerpoint, Prezi, or pdf -- let me know if you have another preference. You will use one of your group member's laptop. There should be a cover slide, followed by slides for part (a), which would probably correspond to a slide or two of bullet items; (b) might correspond to two+ slides, one or all featuring (parts of) the UML as an overview; (c) several slides with precomputed sample queries (a live demo of queries in fine, but practice it ahead of time), and (d) a bullet list of future directions. You can deviate from these specifications somewhat, and I encourage you to be creative, but the real purpose (beyond giving you a live presentation opportunity) is as a trial run for your video, which is the real goal of this coming week.</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 name="Shape 129"/>
        <p:cNvGrpSpPr/>
        <p:nvPr/>
      </p:nvGrpSpPr>
      <p:grpSpPr>
        <a:xfrm>
          <a:off x="0" y="0"/>
          <a:ext cx="0" cy="0"/>
          <a:chOff x="0" y="0"/>
          <a:chExt cx="0" cy="0"/>
        </a:xfrm>
      </p:grpSpPr>
      <p:sp>
        <p:nvSpPr>
          <p:cNvPr id="130" name="Google Shape;130;g1dc5fa5fcc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1dc5fa5fcc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SzPts val="1100"/>
              <a:buNone/>
            </a:pPr>
            <a:r>
              <a:t/>
            </a:r>
            <a:endParaRPr sz="1200">
              <a:solidFill>
                <a:schemeClr val="dk1"/>
              </a:solidFill>
              <a:latin typeface="Garamond"/>
              <a:ea typeface="Garamond"/>
              <a:cs typeface="Garamond"/>
              <a:sym typeface="Garamond"/>
            </a:endParaRPr>
          </a:p>
          <a:p>
            <a:pPr indent="-304800" lvl="0" marL="457200" rtl="0" algn="just">
              <a:spcBef>
                <a:spcPts val="0"/>
              </a:spcBef>
              <a:spcAft>
                <a:spcPts val="0"/>
              </a:spcAft>
              <a:buClr>
                <a:schemeClr val="dk1"/>
              </a:buClr>
              <a:buSzPts val="1200"/>
              <a:buFont typeface="Garamond"/>
              <a:buChar char="●"/>
            </a:pPr>
            <a:r>
              <a:rPr lang="en" sz="1200">
                <a:solidFill>
                  <a:schemeClr val="dk1"/>
                </a:solidFill>
                <a:latin typeface="Garamond"/>
                <a:ea typeface="Garamond"/>
                <a:cs typeface="Garamond"/>
                <a:sym typeface="Garamond"/>
              </a:rPr>
              <a:t>Users, performers, and venues will be able to have a conversation about each event </a:t>
            </a:r>
            <a:endParaRPr sz="1200">
              <a:solidFill>
                <a:schemeClr val="dk1"/>
              </a:solidFill>
              <a:latin typeface="Garamond"/>
              <a:ea typeface="Garamond"/>
              <a:cs typeface="Garamond"/>
              <a:sym typeface="Garamond"/>
            </a:endParaRPr>
          </a:p>
          <a:p>
            <a:pPr indent="457200" lvl="0" marL="0" rtl="0" algn="just">
              <a:spcBef>
                <a:spcPts val="0"/>
              </a:spcBef>
              <a:spcAft>
                <a:spcPts val="0"/>
              </a:spcAft>
              <a:buSzPts val="1100"/>
              <a:buNone/>
            </a:pPr>
            <a:r>
              <a:rPr lang="en" sz="1200">
                <a:solidFill>
                  <a:schemeClr val="dk1"/>
                </a:solidFill>
                <a:latin typeface="Garamond"/>
                <a:ea typeface="Garamond"/>
                <a:cs typeface="Garamond"/>
                <a:sym typeface="Garamond"/>
              </a:rPr>
              <a:t>Comments are split into two classes: top level and responses. The difference between these two is that responses contain a reference to the comment parent class. This allows responses to be responses to a top level or response. Top level is its own class to easily identify top level comments. </a:t>
            </a:r>
            <a:endParaRPr sz="1200">
              <a:solidFill>
                <a:schemeClr val="dk1"/>
              </a:solidFill>
              <a:latin typeface="Garamond"/>
              <a:ea typeface="Garamond"/>
              <a:cs typeface="Garamond"/>
              <a:sym typeface="Garamond"/>
            </a:endParaRPr>
          </a:p>
          <a:p>
            <a:pPr indent="457200" lvl="0" marL="0" rtl="0" algn="just">
              <a:spcBef>
                <a:spcPts val="0"/>
              </a:spcBef>
              <a:spcAft>
                <a:spcPts val="0"/>
              </a:spcAft>
              <a:buClr>
                <a:schemeClr val="dk1"/>
              </a:buClr>
              <a:buSzPts val="1100"/>
              <a:buFont typeface="Garamond"/>
              <a:buNone/>
            </a:pPr>
            <a:r>
              <a:rPr lang="en" sz="1200">
                <a:solidFill>
                  <a:schemeClr val="dk1"/>
                </a:solidFill>
                <a:latin typeface="Garamond"/>
                <a:ea typeface="Garamond"/>
                <a:cs typeface="Garamond"/>
                <a:sym typeface="Garamond"/>
              </a:rPr>
              <a:t>Performers, general users, and venues all belong to the same parent class which allows all of them to participate in comments. This makes sense because comments are only made in the scope of events which is supported by the 1..1 reference between comments and events.</a:t>
            </a:r>
            <a:endParaRPr sz="1200">
              <a:solidFill>
                <a:schemeClr val="dk1"/>
              </a:solidFill>
              <a:latin typeface="Garamond"/>
              <a:ea typeface="Garamond"/>
              <a:cs typeface="Garamond"/>
              <a:sym typeface="Garamon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5" name="Shape 135"/>
        <p:cNvGrpSpPr/>
        <p:nvPr/>
      </p:nvGrpSpPr>
      <p:grpSpPr>
        <a:xfrm>
          <a:off x="0" y="0"/>
          <a:ext cx="0" cy="0"/>
          <a:chOff x="0" y="0"/>
          <a:chExt cx="0" cy="0"/>
        </a:xfrm>
      </p:grpSpPr>
      <p:sp>
        <p:nvSpPr>
          <p:cNvPr id="136" name="Google Shape;136;g1dc6013b24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1dc6013b24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8" name="Shape 148"/>
        <p:cNvGrpSpPr/>
        <p:nvPr/>
      </p:nvGrpSpPr>
      <p:grpSpPr>
        <a:xfrm>
          <a:off x="0" y="0"/>
          <a:ext cx="0" cy="0"/>
          <a:chOff x="0" y="0"/>
          <a:chExt cx="0" cy="0"/>
        </a:xfrm>
      </p:grpSpPr>
      <p:sp>
        <p:nvSpPr>
          <p:cNvPr id="149" name="Google Shape;149;g1dc43bb3d2_0_3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1dc43bb3d2_0_3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 name="Shape 61"/>
        <p:cNvGrpSpPr/>
        <p:nvPr/>
      </p:nvGrpSpPr>
      <p:grpSpPr>
        <a:xfrm>
          <a:off x="0" y="0"/>
          <a:ext cx="0" cy="0"/>
          <a:chOff x="0" y="0"/>
          <a:chExt cx="0" cy="0"/>
        </a:xfrm>
      </p:grpSpPr>
      <p:sp>
        <p:nvSpPr>
          <p:cNvPr id="62" name="Google Shape;62;g1dc43bb3d2_0_3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1dc43bb3d2_0_3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 name="Shape 70"/>
        <p:cNvGrpSpPr/>
        <p:nvPr/>
      </p:nvGrpSpPr>
      <p:grpSpPr>
        <a:xfrm>
          <a:off x="0" y="0"/>
          <a:ext cx="0" cy="0"/>
          <a:chOff x="0" y="0"/>
          <a:chExt cx="0" cy="0"/>
        </a:xfrm>
      </p:grpSpPr>
      <p:sp>
        <p:nvSpPr>
          <p:cNvPr id="71" name="Google Shape;71;g1dc43bb3d2_0_3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1dc43bb3d2_0_3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 name="Shape 77"/>
        <p:cNvGrpSpPr/>
        <p:nvPr/>
      </p:nvGrpSpPr>
      <p:grpSpPr>
        <a:xfrm>
          <a:off x="0" y="0"/>
          <a:ext cx="0" cy="0"/>
          <a:chOff x="0" y="0"/>
          <a:chExt cx="0" cy="0"/>
        </a:xfrm>
      </p:grpSpPr>
      <p:sp>
        <p:nvSpPr>
          <p:cNvPr id="78" name="Google Shape;78;g1dc6013b24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1dc6013b24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 name="Shape 85"/>
        <p:cNvGrpSpPr/>
        <p:nvPr/>
      </p:nvGrpSpPr>
      <p:grpSpPr>
        <a:xfrm>
          <a:off x="0" y="0"/>
          <a:ext cx="0" cy="0"/>
          <a:chOff x="0" y="0"/>
          <a:chExt cx="0" cy="0"/>
        </a:xfrm>
      </p:grpSpPr>
      <p:sp>
        <p:nvSpPr>
          <p:cNvPr id="86" name="Google Shape;86;g1dc45149f8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1dc45149f8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 name="Shape 102"/>
        <p:cNvGrpSpPr/>
        <p:nvPr/>
      </p:nvGrpSpPr>
      <p:grpSpPr>
        <a:xfrm>
          <a:off x="0" y="0"/>
          <a:ext cx="0" cy="0"/>
          <a:chOff x="0" y="0"/>
          <a:chExt cx="0" cy="0"/>
        </a:xfrm>
      </p:grpSpPr>
      <p:sp>
        <p:nvSpPr>
          <p:cNvPr id="103" name="Google Shape;103;g1dc5fa5fcc_2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1dc5fa5fcc_2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just">
              <a:spcBef>
                <a:spcPts val="0"/>
              </a:spcBef>
              <a:spcAft>
                <a:spcPts val="0"/>
              </a:spcAft>
              <a:buClr>
                <a:schemeClr val="dk1"/>
              </a:buClr>
              <a:buSzPts val="1200"/>
              <a:buFont typeface="Garamond"/>
              <a:buChar char="●"/>
            </a:pPr>
            <a:r>
              <a:rPr lang="en" sz="1200">
                <a:solidFill>
                  <a:schemeClr val="dk1"/>
                </a:solidFill>
                <a:latin typeface="Garamond"/>
                <a:ea typeface="Garamond"/>
                <a:cs typeface="Garamond"/>
                <a:sym typeface="Garamond"/>
              </a:rPr>
              <a:t>User separated into performer, venue, generaluser. Generaluser needed to include functionality only the public will use.</a:t>
            </a:r>
            <a:endParaRPr sz="1200">
              <a:solidFill>
                <a:schemeClr val="dk1"/>
              </a:solidFill>
              <a:latin typeface="Garamond"/>
              <a:ea typeface="Garamond"/>
              <a:cs typeface="Garamond"/>
              <a:sym typeface="Garamond"/>
            </a:endParaRPr>
          </a:p>
          <a:p>
            <a:pPr indent="-304800" lvl="0" marL="457200" rtl="0" algn="just">
              <a:spcBef>
                <a:spcPts val="0"/>
              </a:spcBef>
              <a:spcAft>
                <a:spcPts val="0"/>
              </a:spcAft>
              <a:buClr>
                <a:schemeClr val="dk1"/>
              </a:buClr>
              <a:buSzPts val="1200"/>
              <a:buFont typeface="Garamond"/>
              <a:buChar char="●"/>
            </a:pPr>
            <a:r>
              <a:rPr lang="en" sz="1200">
                <a:solidFill>
                  <a:schemeClr val="dk1"/>
                </a:solidFill>
                <a:latin typeface="Garamond"/>
                <a:ea typeface="Garamond"/>
                <a:cs typeface="Garamond"/>
                <a:sym typeface="Garamond"/>
              </a:rPr>
              <a:t>Venues will be described by name, location, description, photos, and user ratings</a:t>
            </a:r>
            <a:endParaRPr sz="1200">
              <a:solidFill>
                <a:schemeClr val="dk1"/>
              </a:solidFill>
              <a:latin typeface="Garamond"/>
              <a:ea typeface="Garamond"/>
              <a:cs typeface="Garamond"/>
              <a:sym typeface="Garamond"/>
            </a:endParaRPr>
          </a:p>
          <a:p>
            <a:pPr indent="-304800" lvl="0" marL="457200" rtl="0" algn="just">
              <a:spcBef>
                <a:spcPts val="0"/>
              </a:spcBef>
              <a:spcAft>
                <a:spcPts val="0"/>
              </a:spcAft>
              <a:buClr>
                <a:schemeClr val="dk1"/>
              </a:buClr>
              <a:buSzPts val="1200"/>
              <a:buFont typeface="Garamond"/>
              <a:buChar char="●"/>
            </a:pPr>
            <a:r>
              <a:rPr lang="en" sz="1200">
                <a:solidFill>
                  <a:schemeClr val="dk1"/>
                </a:solidFill>
                <a:latin typeface="Garamond"/>
                <a:ea typeface="Garamond"/>
                <a:cs typeface="Garamond"/>
                <a:sym typeface="Garamond"/>
              </a:rPr>
              <a:t>Performers will be described by name, description, photos and user ratings</a:t>
            </a:r>
            <a:endParaRPr sz="1200">
              <a:solidFill>
                <a:schemeClr val="dk1"/>
              </a:solidFill>
              <a:latin typeface="Garamond"/>
              <a:ea typeface="Garamond"/>
              <a:cs typeface="Garamond"/>
              <a:sym typeface="Garamond"/>
            </a:endParaRPr>
          </a:p>
          <a:p>
            <a:pPr indent="-304800" lvl="0" marL="457200" rtl="0" algn="just">
              <a:spcBef>
                <a:spcPts val="0"/>
              </a:spcBef>
              <a:spcAft>
                <a:spcPts val="0"/>
              </a:spcAft>
              <a:buClr>
                <a:schemeClr val="dk1"/>
              </a:buClr>
              <a:buSzPts val="1200"/>
              <a:buFont typeface="Garamond"/>
              <a:buChar char="●"/>
            </a:pPr>
            <a:r>
              <a:rPr lang="en" sz="1200">
                <a:solidFill>
                  <a:schemeClr val="dk1"/>
                </a:solidFill>
                <a:latin typeface="Garamond"/>
                <a:ea typeface="Garamond"/>
                <a:cs typeface="Garamond"/>
                <a:sym typeface="Garamond"/>
              </a:rPr>
              <a:t>Events will be described by date, genre, cost, performer, and venue</a:t>
            </a:r>
            <a:endParaRPr sz="1200">
              <a:solidFill>
                <a:schemeClr val="dk1"/>
              </a:solidFill>
              <a:latin typeface="Garamond"/>
              <a:ea typeface="Garamond"/>
              <a:cs typeface="Garamond"/>
              <a:sym typeface="Garamond"/>
            </a:endParaRPr>
          </a:p>
          <a:p>
            <a:pPr indent="0" lvl="0" marL="0" rtl="0" algn="just">
              <a:spcBef>
                <a:spcPts val="0"/>
              </a:spcBef>
              <a:spcAft>
                <a:spcPts val="0"/>
              </a:spcAft>
              <a:buNone/>
            </a:pPr>
            <a:r>
              <a:t/>
            </a:r>
            <a:endParaRPr sz="1200">
              <a:solidFill>
                <a:schemeClr val="dk1"/>
              </a:solidFill>
              <a:latin typeface="Garamond"/>
              <a:ea typeface="Garamond"/>
              <a:cs typeface="Garamond"/>
              <a:sym typeface="Garamond"/>
            </a:endParaRPr>
          </a:p>
          <a:p>
            <a:pPr indent="0" lvl="0" marL="0" rtl="0" algn="just">
              <a:spcBef>
                <a:spcPts val="0"/>
              </a:spcBef>
              <a:spcAft>
                <a:spcPts val="0"/>
              </a:spcAft>
              <a:buNone/>
            </a:pPr>
            <a:r>
              <a:rPr lang="en" sz="1200">
                <a:solidFill>
                  <a:schemeClr val="dk1"/>
                </a:solidFill>
                <a:latin typeface="Garamond"/>
                <a:ea typeface="Garamond"/>
                <a:cs typeface="Garamond"/>
                <a:sym typeface="Garamond"/>
              </a:rPr>
              <a:t>To support venue and performer descriptions, venue and performer tables will store all the needed information. An event table will also store all necessary event information as well as contain a reference to the performer and venue the event will be taking place at.</a:t>
            </a:r>
            <a:endParaRPr sz="1200">
              <a:solidFill>
                <a:schemeClr val="dk1"/>
              </a:solidFill>
              <a:latin typeface="Garamond"/>
              <a:ea typeface="Garamond"/>
              <a:cs typeface="Garamond"/>
              <a:sym typeface="Garamond"/>
            </a:endParaRPr>
          </a:p>
          <a:p>
            <a:pPr indent="0" lvl="0" marL="0" rtl="0" algn="just">
              <a:spcBef>
                <a:spcPts val="0"/>
              </a:spcBef>
              <a:spcAft>
                <a:spcPts val="0"/>
              </a:spcAft>
              <a:buNone/>
            </a:pPr>
            <a:r>
              <a:t/>
            </a:r>
            <a:endParaRPr sz="1200">
              <a:solidFill>
                <a:schemeClr val="dk1"/>
              </a:solidFill>
              <a:latin typeface="Garamond"/>
              <a:ea typeface="Garamond"/>
              <a:cs typeface="Garamond"/>
              <a:sym typeface="Garamond"/>
            </a:endParaRPr>
          </a:p>
          <a:p>
            <a:pPr indent="0" lvl="0" marL="0" rtl="0" algn="just">
              <a:spcBef>
                <a:spcPts val="0"/>
              </a:spcBef>
              <a:spcAft>
                <a:spcPts val="0"/>
              </a:spcAft>
              <a:buNone/>
            </a:pPr>
            <a:r>
              <a:rPr lang="en" sz="1200">
                <a:solidFill>
                  <a:schemeClr val="dk1"/>
                </a:solidFill>
                <a:latin typeface="Garamond"/>
                <a:ea typeface="Garamond"/>
                <a:cs typeface="Garamond"/>
                <a:sym typeface="Garamond"/>
              </a:rPr>
              <a:t>An event can only take place at one venue and have one performer on one day which is a limitation of the database. This app was only intended for small events, though, so this is fine for what we’re doing.</a:t>
            </a:r>
            <a:endParaRPr sz="1200">
              <a:solidFill>
                <a:schemeClr val="dk1"/>
              </a:solidFill>
              <a:latin typeface="Garamond"/>
              <a:ea typeface="Garamond"/>
              <a:cs typeface="Garamond"/>
              <a:sym typeface="Garamon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 name="Shape 110"/>
        <p:cNvGrpSpPr/>
        <p:nvPr/>
      </p:nvGrpSpPr>
      <p:grpSpPr>
        <a:xfrm>
          <a:off x="0" y="0"/>
          <a:ext cx="0" cy="0"/>
          <a:chOff x="0" y="0"/>
          <a:chExt cx="0" cy="0"/>
        </a:xfrm>
      </p:grpSpPr>
      <p:sp>
        <p:nvSpPr>
          <p:cNvPr id="111" name="Google Shape;111;g1dc5fa5fcc_2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1dc5fa5fcc_2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t/>
            </a:r>
            <a:endParaRPr sz="1200">
              <a:solidFill>
                <a:schemeClr val="dk1"/>
              </a:solidFill>
              <a:latin typeface="Garamond"/>
              <a:ea typeface="Garamond"/>
              <a:cs typeface="Garamond"/>
              <a:sym typeface="Garamond"/>
            </a:endParaRPr>
          </a:p>
          <a:p>
            <a:pPr indent="-304800" lvl="0" marL="457200" rtl="0" algn="just">
              <a:spcBef>
                <a:spcPts val="0"/>
              </a:spcBef>
              <a:spcAft>
                <a:spcPts val="0"/>
              </a:spcAft>
              <a:buClr>
                <a:schemeClr val="dk1"/>
              </a:buClr>
              <a:buSzPts val="1200"/>
              <a:buFont typeface="Garamond"/>
              <a:buChar char="●"/>
            </a:pPr>
            <a:r>
              <a:rPr lang="en" sz="1200">
                <a:solidFill>
                  <a:schemeClr val="dk1"/>
                </a:solidFill>
                <a:latin typeface="Garamond"/>
                <a:ea typeface="Garamond"/>
                <a:cs typeface="Garamond"/>
                <a:sym typeface="Garamond"/>
              </a:rPr>
              <a:t>Four different photo tables exist in the database, two for performers and two for venues. The two types of photo tables are for photos uploaded by users and for photos uploaded by the performer or venue.</a:t>
            </a:r>
            <a:endParaRPr sz="1200">
              <a:solidFill>
                <a:schemeClr val="dk1"/>
              </a:solidFill>
              <a:latin typeface="Garamond"/>
              <a:ea typeface="Garamond"/>
              <a:cs typeface="Garamond"/>
              <a:sym typeface="Garamond"/>
            </a:endParaRPr>
          </a:p>
          <a:p>
            <a:pPr indent="-304800" lvl="0" marL="457200" rtl="0" algn="just">
              <a:spcBef>
                <a:spcPts val="0"/>
              </a:spcBef>
              <a:spcAft>
                <a:spcPts val="0"/>
              </a:spcAft>
              <a:buClr>
                <a:schemeClr val="dk1"/>
              </a:buClr>
              <a:buSzPts val="1200"/>
              <a:buFont typeface="Garamond"/>
              <a:buChar char="●"/>
            </a:pPr>
            <a:r>
              <a:rPr lang="en" sz="1200">
                <a:solidFill>
                  <a:schemeClr val="dk1"/>
                </a:solidFill>
                <a:latin typeface="Garamond"/>
                <a:ea typeface="Garamond"/>
                <a:cs typeface="Garamond"/>
                <a:sym typeface="Garamond"/>
              </a:rPr>
              <a:t>This is so that the photos that the venue or performer wants you to see will be highlighted.</a:t>
            </a:r>
            <a:endParaRPr sz="1200">
              <a:solidFill>
                <a:schemeClr val="dk1"/>
              </a:solidFill>
              <a:latin typeface="Garamond"/>
              <a:ea typeface="Garamond"/>
              <a:cs typeface="Garamond"/>
              <a:sym typeface="Garamon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 name="Shape 117"/>
        <p:cNvGrpSpPr/>
        <p:nvPr/>
      </p:nvGrpSpPr>
      <p:grpSpPr>
        <a:xfrm>
          <a:off x="0" y="0"/>
          <a:ext cx="0" cy="0"/>
          <a:chOff x="0" y="0"/>
          <a:chExt cx="0" cy="0"/>
        </a:xfrm>
      </p:grpSpPr>
      <p:sp>
        <p:nvSpPr>
          <p:cNvPr id="118" name="Google Shape;118;g1dc4f79e7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1dc4f79e7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t/>
            </a:r>
            <a:endParaRPr sz="1200">
              <a:solidFill>
                <a:schemeClr val="dk1"/>
              </a:solidFill>
              <a:latin typeface="Garamond"/>
              <a:ea typeface="Garamond"/>
              <a:cs typeface="Garamond"/>
              <a:sym typeface="Garamond"/>
            </a:endParaRPr>
          </a:p>
          <a:p>
            <a:pPr indent="-304800" lvl="0" marL="457200" rtl="0" algn="just">
              <a:spcBef>
                <a:spcPts val="0"/>
              </a:spcBef>
              <a:spcAft>
                <a:spcPts val="0"/>
              </a:spcAft>
              <a:buClr>
                <a:schemeClr val="dk1"/>
              </a:buClr>
              <a:buSzPts val="1200"/>
              <a:buFont typeface="Garamond"/>
              <a:buChar char="●"/>
            </a:pPr>
            <a:r>
              <a:rPr lang="en" sz="1200">
                <a:solidFill>
                  <a:schemeClr val="dk1"/>
                </a:solidFill>
                <a:latin typeface="Garamond"/>
                <a:ea typeface="Garamond"/>
                <a:cs typeface="Garamond"/>
                <a:sym typeface="Garamond"/>
              </a:rPr>
              <a:t>Users can rate performers and venues once as well as judge other ratings with an upvote system</a:t>
            </a:r>
            <a:endParaRPr sz="1200">
              <a:solidFill>
                <a:schemeClr val="dk1"/>
              </a:solidFill>
              <a:latin typeface="Garamond"/>
              <a:ea typeface="Garamond"/>
              <a:cs typeface="Garamond"/>
              <a:sym typeface="Garamond"/>
            </a:endParaRPr>
          </a:p>
          <a:p>
            <a:pPr indent="-304800" lvl="0" marL="457200" rtl="0" algn="just">
              <a:spcBef>
                <a:spcPts val="0"/>
              </a:spcBef>
              <a:spcAft>
                <a:spcPts val="0"/>
              </a:spcAft>
              <a:buClr>
                <a:schemeClr val="dk1"/>
              </a:buClr>
              <a:buSzPts val="1200"/>
              <a:buFont typeface="Garamond"/>
              <a:buChar char="●"/>
            </a:pPr>
            <a:r>
              <a:rPr lang="en" sz="1200">
                <a:solidFill>
                  <a:schemeClr val="dk1"/>
                </a:solidFill>
                <a:latin typeface="Garamond"/>
                <a:ea typeface="Garamond"/>
                <a:cs typeface="Garamond"/>
                <a:sym typeface="Garamond"/>
              </a:rPr>
              <a:t>Performers and venues will be able to respond to ratings both positive &amp; negative</a:t>
            </a:r>
            <a:endParaRPr sz="1200">
              <a:solidFill>
                <a:schemeClr val="dk1"/>
              </a:solidFill>
              <a:latin typeface="Garamond"/>
              <a:ea typeface="Garamond"/>
              <a:cs typeface="Garamond"/>
              <a:sym typeface="Garamond"/>
            </a:endParaRPr>
          </a:p>
          <a:p>
            <a:pPr indent="457200" lvl="0" marL="0" rtl="0" algn="just">
              <a:spcBef>
                <a:spcPts val="0"/>
              </a:spcBef>
              <a:spcAft>
                <a:spcPts val="0"/>
              </a:spcAft>
              <a:buNone/>
            </a:pPr>
            <a:r>
              <a:rPr lang="en" sz="1200">
                <a:solidFill>
                  <a:schemeClr val="dk1"/>
                </a:solidFill>
                <a:latin typeface="Garamond"/>
                <a:ea typeface="Garamond"/>
                <a:cs typeface="Garamond"/>
                <a:sym typeface="Garamond"/>
              </a:rPr>
              <a:t>So that a User can only rate a performer or venue once, the performer and venue rating tables have a primary key containing the User performing the rating, and the entity being rated. The rating tables also contain information such as total number of upvotes and views to support functionality for users to judge other user’s ratings. Finally, the rating tables contain two columns that represent a performer or venue’s response to the rating. These can be null so that a performer or venue doesn’t need to respond to every rating.</a:t>
            </a:r>
            <a:endParaRPr sz="1200">
              <a:solidFill>
                <a:schemeClr val="dk1"/>
              </a:solidFill>
              <a:latin typeface="Garamond"/>
              <a:ea typeface="Garamond"/>
              <a:cs typeface="Garamond"/>
              <a:sym typeface="Garamon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3" name="Shape 123"/>
        <p:cNvGrpSpPr/>
        <p:nvPr/>
      </p:nvGrpSpPr>
      <p:grpSpPr>
        <a:xfrm>
          <a:off x="0" y="0"/>
          <a:ext cx="0" cy="0"/>
          <a:chOff x="0" y="0"/>
          <a:chExt cx="0" cy="0"/>
        </a:xfrm>
      </p:grpSpPr>
      <p:sp>
        <p:nvSpPr>
          <p:cNvPr id="124" name="Google Shape;124;g1dc5fa5fcc_2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1dc5fa5fcc_2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just">
              <a:spcBef>
                <a:spcPts val="0"/>
              </a:spcBef>
              <a:spcAft>
                <a:spcPts val="0"/>
              </a:spcAft>
              <a:buClr>
                <a:schemeClr val="dk1"/>
              </a:buClr>
              <a:buSzPts val="1200"/>
              <a:buFont typeface="Garamond"/>
              <a:buChar char="●"/>
            </a:pPr>
            <a:r>
              <a:rPr lang="en" sz="1200">
                <a:solidFill>
                  <a:schemeClr val="dk1"/>
                </a:solidFill>
                <a:latin typeface="Garamond"/>
                <a:ea typeface="Garamond"/>
                <a:cs typeface="Garamond"/>
                <a:sym typeface="Garamond"/>
              </a:rPr>
              <a:t>Users will also be able to bookmark events and see a history of past attended events</a:t>
            </a:r>
            <a:endParaRPr sz="1200">
              <a:solidFill>
                <a:schemeClr val="dk1"/>
              </a:solidFill>
              <a:latin typeface="Garamond"/>
              <a:ea typeface="Garamond"/>
              <a:cs typeface="Garamond"/>
              <a:sym typeface="Garamond"/>
            </a:endParaRPr>
          </a:p>
          <a:p>
            <a:pPr indent="-304800" lvl="0" marL="457200" rtl="0" algn="just">
              <a:spcBef>
                <a:spcPts val="0"/>
              </a:spcBef>
              <a:spcAft>
                <a:spcPts val="0"/>
              </a:spcAft>
              <a:buClr>
                <a:schemeClr val="dk1"/>
              </a:buClr>
              <a:buSzPts val="1200"/>
              <a:buFont typeface="Garamond"/>
              <a:buChar char="●"/>
            </a:pPr>
            <a:r>
              <a:rPr lang="en" sz="1200">
                <a:solidFill>
                  <a:schemeClr val="dk1"/>
                </a:solidFill>
                <a:latin typeface="Garamond"/>
                <a:ea typeface="Garamond"/>
                <a:cs typeface="Garamond"/>
                <a:sym typeface="Garamond"/>
              </a:rPr>
              <a:t>When a user attends an event, if that event exists in their bookmarks, it is removed from the bookmarks. </a:t>
            </a:r>
            <a:endParaRPr sz="1200">
              <a:solidFill>
                <a:schemeClr val="dk1"/>
              </a:solidFill>
              <a:latin typeface="Garamond"/>
              <a:ea typeface="Garamond"/>
              <a:cs typeface="Garamond"/>
              <a:sym typeface="Garamond"/>
            </a:endParaRPr>
          </a:p>
          <a:p>
            <a:pPr indent="-304800" lvl="0" marL="457200" rtl="0" algn="just">
              <a:spcBef>
                <a:spcPts val="0"/>
              </a:spcBef>
              <a:spcAft>
                <a:spcPts val="0"/>
              </a:spcAft>
              <a:buClr>
                <a:schemeClr val="dk1"/>
              </a:buClr>
              <a:buSzPts val="1200"/>
              <a:buFont typeface="Garamond"/>
              <a:buChar char="●"/>
            </a:pPr>
            <a:r>
              <a:rPr lang="en" sz="1200">
                <a:solidFill>
                  <a:schemeClr val="dk1"/>
                </a:solidFill>
                <a:latin typeface="Garamond"/>
                <a:ea typeface="Garamond"/>
                <a:cs typeface="Garamond"/>
                <a:sym typeface="Garamond"/>
              </a:rPr>
              <a:t>Only events in the future can be bookmarked</a:t>
            </a:r>
            <a:endParaRPr sz="1200">
              <a:solidFill>
                <a:schemeClr val="dk1"/>
              </a:solidFill>
              <a:latin typeface="Garamond"/>
              <a:ea typeface="Garamond"/>
              <a:cs typeface="Garamond"/>
              <a:sym typeface="Garamon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xml"/><Relationship Id="rId3" Type="http://schemas.openxmlformats.org/officeDocument/2006/relationships/image" Target="../media/image14.jpg"/><Relationship Id="rId4" Type="http://schemas.openxmlformats.org/officeDocument/2006/relationships/image" Target="../media/image1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8.png"/><Relationship Id="rId4" Type="http://schemas.openxmlformats.org/officeDocument/2006/relationships/image" Target="../media/image18.png"/><Relationship Id="rId5" Type="http://schemas.openxmlformats.org/officeDocument/2006/relationships/image" Target="../media/image15.png"/><Relationship Id="rId6" Type="http://schemas.openxmlformats.org/officeDocument/2006/relationships/image" Target="../media/image1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hyperlink" Target="https://www.pexels.com/photo/band-concert-drum-drummer-300333/" TargetMode="External"/><Relationship Id="rId4" Type="http://schemas.openxmlformats.org/officeDocument/2006/relationships/hyperlink" Target="http://www.clker.com/clipart-white-world-map-outline.html" TargetMode="External"/><Relationship Id="rId5" Type="http://schemas.openxmlformats.org/officeDocument/2006/relationships/hyperlink" Target="https://clipartfest.com/categories/view/4f7442a784e73536c06be406fcf9f514cb9e7fae/computer-outline-clipart.html" TargetMode="External"/><Relationship Id="rId6" Type="http://schemas.openxmlformats.org/officeDocument/2006/relationships/hyperlink" Target="https://www.pexels.com/photo/person-using-laptop-computer-during-daytime-196655/" TargetMode="External"/><Relationship Id="rId7" Type="http://schemas.openxmlformats.org/officeDocument/2006/relationships/hyperlink" Target="https://www.pexels.com/photo/crowd-in-front-of-people-playing-musical-instrument-during-nighttime-196652/" TargetMode="External"/><Relationship Id="rId8" Type="http://schemas.openxmlformats.org/officeDocument/2006/relationships/hyperlink" Target="https://www.pexels.com/photo/3-woman-sitting-on-green-grass-field-facing-the-gathering-people-during-daytime-165853/"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image" Target="../media/image1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image" Target="../media/image10.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image" Target="../media/image1.png"/><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image" Target="../media/image2.png"/><Relationship Id="rId7" Type="http://schemas.openxmlformats.org/officeDocument/2006/relationships/image" Target="../media/image5.png"/><Relationship Id="rId8"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 name="Shape 53"/>
        <p:cNvGrpSpPr/>
        <p:nvPr/>
      </p:nvGrpSpPr>
      <p:grpSpPr>
        <a:xfrm>
          <a:off x="0" y="0"/>
          <a:ext cx="0" cy="0"/>
          <a:chOff x="0" y="0"/>
          <a:chExt cx="0" cy="0"/>
        </a:xfrm>
      </p:grpSpPr>
      <p:pic>
        <p:nvPicPr>
          <p:cNvPr descr="pexels-photo-300333.jpg" id="54" name="Google Shape;54;p13"/>
          <p:cNvPicPr preferRelativeResize="0"/>
          <p:nvPr/>
        </p:nvPicPr>
        <p:blipFill>
          <a:blip r:embed="rId3">
            <a:alphaModFix/>
          </a:blip>
          <a:stretch>
            <a:fillRect/>
          </a:stretch>
        </p:blipFill>
        <p:spPr>
          <a:xfrm>
            <a:off x="563" y="0"/>
            <a:ext cx="9142875" cy="5143500"/>
          </a:xfrm>
          <a:prstGeom prst="rect">
            <a:avLst/>
          </a:prstGeom>
          <a:noFill/>
          <a:ln>
            <a:noFill/>
          </a:ln>
        </p:spPr>
      </p:pic>
      <p:pic>
        <p:nvPicPr>
          <p:cNvPr id="55" name="Google Shape;55;p13"/>
          <p:cNvPicPr preferRelativeResize="0"/>
          <p:nvPr/>
        </p:nvPicPr>
        <p:blipFill>
          <a:blip r:embed="rId4">
            <a:alphaModFix/>
          </a:blip>
          <a:stretch>
            <a:fillRect/>
          </a:stretch>
        </p:blipFill>
        <p:spPr>
          <a:xfrm>
            <a:off x="0" y="0"/>
            <a:ext cx="9144000" cy="5143500"/>
          </a:xfrm>
          <a:prstGeom prst="rect">
            <a:avLst/>
          </a:prstGeom>
          <a:noFill/>
          <a:ln>
            <a:noFill/>
          </a:ln>
        </p:spPr>
      </p:pic>
      <p:sp>
        <p:nvSpPr>
          <p:cNvPr id="56" name="Google Shape;56;p13"/>
          <p:cNvSpPr/>
          <p:nvPr/>
        </p:nvSpPr>
        <p:spPr>
          <a:xfrm>
            <a:off x="2088725" y="2088725"/>
            <a:ext cx="65400" cy="65400"/>
          </a:xfrm>
          <a:prstGeom prst="flowChartConnector">
            <a:avLst/>
          </a:prstGeom>
          <a:solidFill>
            <a:srgbClr val="EFEFE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13"/>
          <p:cNvSpPr/>
          <p:nvPr/>
        </p:nvSpPr>
        <p:spPr>
          <a:xfrm>
            <a:off x="1905000" y="1966300"/>
            <a:ext cx="314700" cy="314700"/>
          </a:xfrm>
          <a:prstGeom prst="flowChartConnector">
            <a:avLst/>
          </a:prstGeom>
          <a:noFill/>
          <a:ln cap="flat" cmpd="sng" w="19050">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13"/>
          <p:cNvSpPr txBox="1"/>
          <p:nvPr/>
        </p:nvSpPr>
        <p:spPr>
          <a:xfrm>
            <a:off x="2971800" y="901175"/>
            <a:ext cx="5561100" cy="113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7200">
                <a:solidFill>
                  <a:srgbClr val="FFD966"/>
                </a:solidFill>
                <a:latin typeface="Playfair Display"/>
                <a:ea typeface="Playfair Display"/>
                <a:cs typeface="Playfair Display"/>
                <a:sym typeface="Playfair Display"/>
              </a:rPr>
              <a:t>Nashville Music Map</a:t>
            </a:r>
            <a:endParaRPr b="1" sz="7200">
              <a:solidFill>
                <a:srgbClr val="FFD966"/>
              </a:solidFill>
              <a:latin typeface="Playfair Display"/>
              <a:ea typeface="Playfair Display"/>
              <a:cs typeface="Playfair Display"/>
              <a:sym typeface="Playfair Display"/>
            </a:endParaRPr>
          </a:p>
        </p:txBody>
      </p:sp>
      <p:sp>
        <p:nvSpPr>
          <p:cNvPr id="59" name="Google Shape;59;p13"/>
          <p:cNvSpPr txBox="1"/>
          <p:nvPr/>
        </p:nvSpPr>
        <p:spPr>
          <a:xfrm>
            <a:off x="4010450" y="3324650"/>
            <a:ext cx="3578100" cy="1133100"/>
          </a:xfrm>
          <a:prstGeom prst="rect">
            <a:avLst/>
          </a:prstGeom>
          <a:solidFill>
            <a:srgbClr val="434343"/>
          </a:solid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EFEFEF"/>
                </a:solidFill>
                <a:latin typeface="Amatic SC"/>
                <a:ea typeface="Amatic SC"/>
                <a:cs typeface="Amatic SC"/>
                <a:sym typeface="Amatic SC"/>
              </a:rPr>
              <a:t>Geoff Ren, Shaon Borosha, and Shamita Nagalla</a:t>
            </a:r>
            <a:endParaRPr b="1" sz="3000">
              <a:solidFill>
                <a:srgbClr val="EFEFEF"/>
              </a:solidFill>
              <a:latin typeface="Amatic SC"/>
              <a:ea typeface="Amatic SC"/>
              <a:cs typeface="Amatic SC"/>
              <a:sym typeface="Amatic SC"/>
            </a:endParaRPr>
          </a:p>
        </p:txBody>
      </p:sp>
      <p:cxnSp>
        <p:nvCxnSpPr>
          <p:cNvPr id="60" name="Google Shape;60;p13"/>
          <p:cNvCxnSpPr/>
          <p:nvPr/>
        </p:nvCxnSpPr>
        <p:spPr>
          <a:xfrm flipH="1">
            <a:off x="2415050" y="1670975"/>
            <a:ext cx="1161900" cy="365700"/>
          </a:xfrm>
          <a:prstGeom prst="straightConnector1">
            <a:avLst/>
          </a:prstGeom>
          <a:noFill/>
          <a:ln cap="flat" cmpd="sng" w="76200">
            <a:solidFill>
              <a:srgbClr val="FFD966"/>
            </a:solidFill>
            <a:prstDash val="solid"/>
            <a:round/>
            <a:headEnd len="med" w="med" type="none"/>
            <a:tailEnd len="med" w="med" type="triangle"/>
          </a:ln>
        </p:spPr>
      </p:cxn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2" name="Shape 132"/>
        <p:cNvGrpSpPr/>
        <p:nvPr/>
      </p:nvGrpSpPr>
      <p:grpSpPr>
        <a:xfrm>
          <a:off x="0" y="0"/>
          <a:ext cx="0" cy="0"/>
          <a:chOff x="0" y="0"/>
          <a:chExt cx="0" cy="0"/>
        </a:xfrm>
      </p:grpSpPr>
      <p:pic>
        <p:nvPicPr>
          <p:cNvPr id="133" name="Google Shape;133;p22"/>
          <p:cNvPicPr preferRelativeResize="0"/>
          <p:nvPr/>
        </p:nvPicPr>
        <p:blipFill>
          <a:blip r:embed="rId3">
            <a:alphaModFix/>
          </a:blip>
          <a:stretch>
            <a:fillRect/>
          </a:stretch>
        </p:blipFill>
        <p:spPr>
          <a:xfrm>
            <a:off x="2008188" y="0"/>
            <a:ext cx="6833319" cy="5143499"/>
          </a:xfrm>
          <a:prstGeom prst="rect">
            <a:avLst/>
          </a:prstGeom>
          <a:noFill/>
          <a:ln>
            <a:noFill/>
          </a:ln>
        </p:spPr>
      </p:pic>
      <p:sp>
        <p:nvSpPr>
          <p:cNvPr id="134" name="Google Shape;134;p22"/>
          <p:cNvSpPr txBox="1"/>
          <p:nvPr/>
        </p:nvSpPr>
        <p:spPr>
          <a:xfrm>
            <a:off x="0" y="596575"/>
            <a:ext cx="2008200" cy="59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Average"/>
                <a:ea typeface="Average"/>
                <a:cs typeface="Average"/>
                <a:sym typeface="Average"/>
              </a:rPr>
              <a:t>Comments</a:t>
            </a:r>
            <a:endParaRPr b="1">
              <a:latin typeface="Average"/>
              <a:ea typeface="Average"/>
              <a:cs typeface="Average"/>
              <a:sym typeface="Average"/>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8" name="Shape 138"/>
        <p:cNvGrpSpPr/>
        <p:nvPr/>
      </p:nvGrpSpPr>
      <p:grpSpPr>
        <a:xfrm>
          <a:off x="0" y="0"/>
          <a:ext cx="0" cy="0"/>
          <a:chOff x="0" y="0"/>
          <a:chExt cx="0" cy="0"/>
        </a:xfrm>
      </p:grpSpPr>
      <p:pic>
        <p:nvPicPr>
          <p:cNvPr id="139" name="Google Shape;139;p23"/>
          <p:cNvPicPr preferRelativeResize="0"/>
          <p:nvPr/>
        </p:nvPicPr>
        <p:blipFill>
          <a:blip r:embed="rId3">
            <a:alphaModFix/>
          </a:blip>
          <a:stretch>
            <a:fillRect/>
          </a:stretch>
        </p:blipFill>
        <p:spPr>
          <a:xfrm>
            <a:off x="0" y="0"/>
            <a:ext cx="9144000" cy="5143501"/>
          </a:xfrm>
          <a:prstGeom prst="rect">
            <a:avLst/>
          </a:prstGeom>
          <a:noFill/>
          <a:ln>
            <a:noFill/>
          </a:ln>
        </p:spPr>
      </p:pic>
      <p:sp>
        <p:nvSpPr>
          <p:cNvPr id="140" name="Google Shape;140;p23"/>
          <p:cNvSpPr txBox="1"/>
          <p:nvPr/>
        </p:nvSpPr>
        <p:spPr>
          <a:xfrm>
            <a:off x="352475" y="561350"/>
            <a:ext cx="2963400" cy="80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FFFFFF"/>
                </a:solidFill>
                <a:latin typeface="Playfair Display Black"/>
                <a:ea typeface="Playfair Display Black"/>
                <a:cs typeface="Playfair Display Black"/>
                <a:sym typeface="Playfair Display Black"/>
              </a:rPr>
              <a:t>Future Directions</a:t>
            </a:r>
            <a:endParaRPr sz="3600">
              <a:solidFill>
                <a:srgbClr val="FFFFFF"/>
              </a:solidFill>
              <a:latin typeface="Playfair Display Black"/>
              <a:ea typeface="Playfair Display Black"/>
              <a:cs typeface="Playfair Display Black"/>
              <a:sym typeface="Playfair Display Black"/>
            </a:endParaRPr>
          </a:p>
        </p:txBody>
      </p:sp>
      <p:cxnSp>
        <p:nvCxnSpPr>
          <p:cNvPr id="141" name="Google Shape;141;p23"/>
          <p:cNvCxnSpPr/>
          <p:nvPr/>
        </p:nvCxnSpPr>
        <p:spPr>
          <a:xfrm>
            <a:off x="404700" y="1919025"/>
            <a:ext cx="4008000" cy="13200"/>
          </a:xfrm>
          <a:prstGeom prst="straightConnector1">
            <a:avLst/>
          </a:prstGeom>
          <a:noFill/>
          <a:ln cap="flat" cmpd="sng" w="28575">
            <a:solidFill>
              <a:srgbClr val="FFFFFF"/>
            </a:solidFill>
            <a:prstDash val="solid"/>
            <a:round/>
            <a:headEnd len="med" w="med" type="none"/>
            <a:tailEnd len="med" w="med" type="none"/>
          </a:ln>
        </p:spPr>
      </p:cxnSp>
      <p:pic>
        <p:nvPicPr>
          <p:cNvPr descr="003-paint-board-and-brush.png" id="142" name="Google Shape;142;p23"/>
          <p:cNvPicPr preferRelativeResize="0"/>
          <p:nvPr/>
        </p:nvPicPr>
        <p:blipFill>
          <a:blip r:embed="rId4">
            <a:alphaModFix/>
          </a:blip>
          <a:stretch>
            <a:fillRect/>
          </a:stretch>
        </p:blipFill>
        <p:spPr>
          <a:xfrm>
            <a:off x="352475" y="2266950"/>
            <a:ext cx="609600" cy="609600"/>
          </a:xfrm>
          <a:prstGeom prst="rect">
            <a:avLst/>
          </a:prstGeom>
          <a:noFill/>
          <a:ln>
            <a:noFill/>
          </a:ln>
        </p:spPr>
      </p:pic>
      <p:pic>
        <p:nvPicPr>
          <p:cNvPr descr="001-video-camera.png" id="143" name="Google Shape;143;p23"/>
          <p:cNvPicPr preferRelativeResize="0"/>
          <p:nvPr/>
        </p:nvPicPr>
        <p:blipFill>
          <a:blip r:embed="rId5">
            <a:alphaModFix/>
          </a:blip>
          <a:stretch>
            <a:fillRect/>
          </a:stretch>
        </p:blipFill>
        <p:spPr>
          <a:xfrm>
            <a:off x="352475" y="3211275"/>
            <a:ext cx="609600" cy="609600"/>
          </a:xfrm>
          <a:prstGeom prst="rect">
            <a:avLst/>
          </a:prstGeom>
          <a:noFill/>
          <a:ln>
            <a:noFill/>
          </a:ln>
        </p:spPr>
      </p:pic>
      <p:pic>
        <p:nvPicPr>
          <p:cNvPr descr="002-ticket.png" id="144" name="Google Shape;144;p23"/>
          <p:cNvPicPr preferRelativeResize="0"/>
          <p:nvPr/>
        </p:nvPicPr>
        <p:blipFill>
          <a:blip r:embed="rId6">
            <a:alphaModFix/>
          </a:blip>
          <a:stretch>
            <a:fillRect/>
          </a:stretch>
        </p:blipFill>
        <p:spPr>
          <a:xfrm>
            <a:off x="352475" y="4155600"/>
            <a:ext cx="609600" cy="609600"/>
          </a:xfrm>
          <a:prstGeom prst="rect">
            <a:avLst/>
          </a:prstGeom>
          <a:noFill/>
          <a:ln>
            <a:noFill/>
          </a:ln>
        </p:spPr>
      </p:pic>
      <p:sp>
        <p:nvSpPr>
          <p:cNvPr id="145" name="Google Shape;145;p23"/>
          <p:cNvSpPr txBox="1"/>
          <p:nvPr/>
        </p:nvSpPr>
        <p:spPr>
          <a:xfrm>
            <a:off x="1347150" y="2227050"/>
            <a:ext cx="2123100" cy="68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solidFill>
                  <a:srgbClr val="FFFFFF"/>
                </a:solidFill>
                <a:latin typeface="Average"/>
                <a:ea typeface="Average"/>
                <a:cs typeface="Average"/>
                <a:sym typeface="Average"/>
              </a:rPr>
              <a:t>Show information for more types of events</a:t>
            </a:r>
            <a:endParaRPr b="1" sz="1600">
              <a:solidFill>
                <a:srgbClr val="FFFFFF"/>
              </a:solidFill>
              <a:latin typeface="Average"/>
              <a:ea typeface="Average"/>
              <a:cs typeface="Average"/>
              <a:sym typeface="Average"/>
            </a:endParaRPr>
          </a:p>
        </p:txBody>
      </p:sp>
      <p:sp>
        <p:nvSpPr>
          <p:cNvPr id="146" name="Google Shape;146;p23"/>
          <p:cNvSpPr txBox="1"/>
          <p:nvPr/>
        </p:nvSpPr>
        <p:spPr>
          <a:xfrm>
            <a:off x="1347150" y="3043875"/>
            <a:ext cx="2123100" cy="94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solidFill>
                  <a:srgbClr val="FFFFFF"/>
                </a:solidFill>
                <a:latin typeface="Average"/>
                <a:ea typeface="Average"/>
                <a:cs typeface="Average"/>
                <a:sym typeface="Average"/>
              </a:rPr>
              <a:t>Have previews and highlights from different artists</a:t>
            </a:r>
            <a:endParaRPr b="1" sz="1600">
              <a:solidFill>
                <a:srgbClr val="FFFFFF"/>
              </a:solidFill>
              <a:latin typeface="Average"/>
              <a:ea typeface="Average"/>
              <a:cs typeface="Average"/>
              <a:sym typeface="Average"/>
            </a:endParaRPr>
          </a:p>
        </p:txBody>
      </p:sp>
      <p:sp>
        <p:nvSpPr>
          <p:cNvPr id="147" name="Google Shape;147;p23"/>
          <p:cNvSpPr txBox="1"/>
          <p:nvPr/>
        </p:nvSpPr>
        <p:spPr>
          <a:xfrm>
            <a:off x="1347150" y="3988200"/>
            <a:ext cx="2123100" cy="94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solidFill>
                  <a:srgbClr val="FFFFFF"/>
                </a:solidFill>
                <a:latin typeface="Average"/>
                <a:ea typeface="Average"/>
                <a:cs typeface="Average"/>
                <a:sym typeface="Average"/>
              </a:rPr>
              <a:t>Allow ticket sales and reservations to be made online</a:t>
            </a:r>
            <a:endParaRPr b="1" sz="1600">
              <a:solidFill>
                <a:srgbClr val="FFFFFF"/>
              </a:solidFill>
              <a:latin typeface="Average"/>
              <a:ea typeface="Average"/>
              <a:cs typeface="Average"/>
              <a:sym typeface="Average"/>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1" name="Shape 151"/>
        <p:cNvGrpSpPr/>
        <p:nvPr/>
      </p:nvGrpSpPr>
      <p:grpSpPr>
        <a:xfrm>
          <a:off x="0" y="0"/>
          <a:ext cx="0" cy="0"/>
          <a:chOff x="0" y="0"/>
          <a:chExt cx="0" cy="0"/>
        </a:xfrm>
      </p:grpSpPr>
      <p:sp>
        <p:nvSpPr>
          <p:cNvPr id="152" name="Google Shape;152;p2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Images</a:t>
            </a:r>
            <a:endParaRPr/>
          </a:p>
        </p:txBody>
      </p:sp>
      <p:sp>
        <p:nvSpPr>
          <p:cNvPr id="153" name="Google Shape;153;p2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279400" lvl="0" marL="457200" rtl="0" algn="l">
              <a:spcBef>
                <a:spcPts val="0"/>
              </a:spcBef>
              <a:spcAft>
                <a:spcPts val="0"/>
              </a:spcAft>
              <a:buSzPts val="800"/>
              <a:buAutoNum type="arabicPeriod"/>
            </a:pPr>
            <a:r>
              <a:rPr lang="en" sz="800" u="sng">
                <a:solidFill>
                  <a:schemeClr val="hlink"/>
                </a:solidFill>
                <a:hlinkClick r:id="rId3"/>
              </a:rPr>
              <a:t>https://www.pexels.com/photo/band-concert-drum-drummer-300333/</a:t>
            </a:r>
            <a:endParaRPr sz="800"/>
          </a:p>
          <a:p>
            <a:pPr indent="-279400" lvl="0" marL="457200" rtl="0" algn="l">
              <a:spcBef>
                <a:spcPts val="0"/>
              </a:spcBef>
              <a:spcAft>
                <a:spcPts val="0"/>
              </a:spcAft>
              <a:buSzPts val="800"/>
              <a:buAutoNum type="arabicPeriod"/>
            </a:pPr>
            <a:r>
              <a:rPr lang="en" sz="800" u="sng">
                <a:solidFill>
                  <a:schemeClr val="hlink"/>
                </a:solidFill>
                <a:hlinkClick r:id="rId4"/>
              </a:rPr>
              <a:t>http://www.clker.com/clipart-white-world-map-outline.html</a:t>
            </a:r>
            <a:endParaRPr sz="800"/>
          </a:p>
          <a:p>
            <a:pPr indent="-279400" lvl="0" marL="457200" rtl="0" algn="l">
              <a:spcBef>
                <a:spcPts val="0"/>
              </a:spcBef>
              <a:spcAft>
                <a:spcPts val="0"/>
              </a:spcAft>
              <a:buSzPts val="800"/>
              <a:buAutoNum type="arabicPeriod"/>
            </a:pPr>
            <a:r>
              <a:rPr lang="en" sz="800" u="sng">
                <a:solidFill>
                  <a:schemeClr val="hlink"/>
                </a:solidFill>
                <a:hlinkClick r:id="rId5"/>
              </a:rPr>
              <a:t>https://clipartfest.com/categories/view/4f7442a784e73536c06be406fcf9f514cb9e7fae/computer-outline-clipart.html</a:t>
            </a:r>
            <a:endParaRPr sz="800"/>
          </a:p>
          <a:p>
            <a:pPr indent="-279400" lvl="0" marL="457200" rtl="0" algn="l">
              <a:spcBef>
                <a:spcPts val="0"/>
              </a:spcBef>
              <a:spcAft>
                <a:spcPts val="0"/>
              </a:spcAft>
              <a:buSzPts val="800"/>
              <a:buAutoNum type="arabicPeriod"/>
            </a:pPr>
            <a:r>
              <a:rPr lang="en" sz="800"/>
              <a:t>Icons: </a:t>
            </a:r>
            <a:endParaRPr sz="800"/>
          </a:p>
          <a:p>
            <a:pPr indent="-279400" lvl="1" marL="914400" rtl="0" algn="l">
              <a:spcBef>
                <a:spcPts val="0"/>
              </a:spcBef>
              <a:spcAft>
                <a:spcPts val="0"/>
              </a:spcAft>
              <a:buSzPts val="800"/>
              <a:buAutoNum type="alphaLcPeriod"/>
            </a:pPr>
            <a:r>
              <a:rPr lang="en" sz="800"/>
              <a:t>Bookmark: Icon made by Madebyoliver from flaticon.com </a:t>
            </a:r>
            <a:endParaRPr sz="800"/>
          </a:p>
          <a:p>
            <a:pPr indent="-279400" lvl="1" marL="914400" rtl="0" algn="l">
              <a:spcBef>
                <a:spcPts val="0"/>
              </a:spcBef>
              <a:spcAft>
                <a:spcPts val="0"/>
              </a:spcAft>
              <a:buSzPts val="800"/>
              <a:buAutoNum type="alphaLcPeriod"/>
            </a:pPr>
            <a:r>
              <a:rPr lang="en" sz="800"/>
              <a:t>Thumbs Up: Icon made by Gregor Cresnar from flaticon.com </a:t>
            </a:r>
            <a:endParaRPr sz="800"/>
          </a:p>
          <a:p>
            <a:pPr indent="-279400" lvl="1" marL="914400" rtl="0" algn="l">
              <a:spcBef>
                <a:spcPts val="0"/>
              </a:spcBef>
              <a:spcAft>
                <a:spcPts val="0"/>
              </a:spcAft>
              <a:buSzPts val="800"/>
              <a:buAutoNum type="alphaLcPeriod"/>
            </a:pPr>
            <a:r>
              <a:rPr lang="en" sz="800"/>
              <a:t>Comments: Icon made by Gregor Cresnar from flaticon.com </a:t>
            </a:r>
            <a:endParaRPr sz="800"/>
          </a:p>
          <a:p>
            <a:pPr indent="-279400" lvl="1" marL="914400" rtl="0" algn="l">
              <a:spcBef>
                <a:spcPts val="0"/>
              </a:spcBef>
              <a:spcAft>
                <a:spcPts val="0"/>
              </a:spcAft>
              <a:buSzPts val="800"/>
              <a:buAutoNum type="alphaLcPeriod"/>
            </a:pPr>
            <a:r>
              <a:rPr lang="en" sz="800"/>
              <a:t>Calendar: Icon made by Madebyoliver from flaticon.com </a:t>
            </a:r>
            <a:endParaRPr sz="800"/>
          </a:p>
          <a:p>
            <a:pPr indent="-279400" lvl="1" marL="914400" rtl="0" algn="l">
              <a:spcBef>
                <a:spcPts val="0"/>
              </a:spcBef>
              <a:spcAft>
                <a:spcPts val="0"/>
              </a:spcAft>
              <a:buSzPts val="800"/>
              <a:buAutoNum type="alphaLcPeriod"/>
            </a:pPr>
            <a:r>
              <a:rPr lang="en" sz="800"/>
              <a:t>Microphone: Icon made by Freepik from flaticon.com </a:t>
            </a:r>
            <a:endParaRPr sz="800"/>
          </a:p>
          <a:p>
            <a:pPr indent="-279400" lvl="1" marL="914400" rtl="0" algn="l">
              <a:spcBef>
                <a:spcPts val="0"/>
              </a:spcBef>
              <a:spcAft>
                <a:spcPts val="0"/>
              </a:spcAft>
              <a:buSzPts val="800"/>
              <a:buAutoNum type="alphaLcPeriod"/>
            </a:pPr>
            <a:r>
              <a:rPr lang="en" sz="800"/>
              <a:t>Map: Icon made by Madebyoliver from flaticon.com</a:t>
            </a:r>
            <a:endParaRPr sz="800"/>
          </a:p>
          <a:p>
            <a:pPr indent="-279400" lvl="1" marL="914400" rtl="0" algn="l">
              <a:spcBef>
                <a:spcPts val="0"/>
              </a:spcBef>
              <a:spcAft>
                <a:spcPts val="0"/>
              </a:spcAft>
              <a:buSzPts val="800"/>
              <a:buAutoNum type="alphaLcPeriod"/>
            </a:pPr>
            <a:r>
              <a:rPr lang="en" sz="800"/>
              <a:t>Info Box: Icon made by Madebyoliver from flaticon.com</a:t>
            </a:r>
            <a:endParaRPr sz="800"/>
          </a:p>
          <a:p>
            <a:pPr indent="-279400" lvl="1" marL="914400" rtl="0" algn="l">
              <a:spcBef>
                <a:spcPts val="0"/>
              </a:spcBef>
              <a:spcAft>
                <a:spcPts val="0"/>
              </a:spcAft>
              <a:buSzPts val="800"/>
              <a:buAutoNum type="alphaLcPeriod"/>
            </a:pPr>
            <a:r>
              <a:rPr lang="en" sz="800"/>
              <a:t>Camcorder: Icon made by Hanan from flaticon.com </a:t>
            </a:r>
            <a:endParaRPr sz="800"/>
          </a:p>
          <a:p>
            <a:pPr indent="-279400" lvl="1" marL="914400" rtl="0" algn="l">
              <a:spcBef>
                <a:spcPts val="0"/>
              </a:spcBef>
              <a:spcAft>
                <a:spcPts val="0"/>
              </a:spcAft>
              <a:buSzPts val="800"/>
              <a:buAutoNum type="alphaLcPeriod"/>
            </a:pPr>
            <a:r>
              <a:rPr lang="en" sz="800"/>
              <a:t>Ticket: Icon made by Dave Gandy from flaticon.com </a:t>
            </a:r>
            <a:endParaRPr sz="800"/>
          </a:p>
          <a:p>
            <a:pPr indent="-279400" lvl="1" marL="914400" rtl="0" algn="l">
              <a:spcBef>
                <a:spcPts val="0"/>
              </a:spcBef>
              <a:spcAft>
                <a:spcPts val="0"/>
              </a:spcAft>
              <a:buSzPts val="800"/>
              <a:buAutoNum type="alphaLcPeriod"/>
            </a:pPr>
            <a:r>
              <a:rPr lang="en" sz="800"/>
              <a:t>Paintboard: Icon made by Freepik from flaticon.com </a:t>
            </a:r>
            <a:endParaRPr sz="800"/>
          </a:p>
          <a:p>
            <a:pPr indent="-279400" lvl="0" marL="457200" rtl="0" algn="l">
              <a:spcBef>
                <a:spcPts val="0"/>
              </a:spcBef>
              <a:spcAft>
                <a:spcPts val="0"/>
              </a:spcAft>
              <a:buSzPts val="800"/>
              <a:buAutoNum type="arabicPeriod"/>
            </a:pPr>
            <a:r>
              <a:rPr lang="en" sz="800"/>
              <a:t>Slide 5 Computer: </a:t>
            </a:r>
            <a:r>
              <a:rPr lang="en" sz="800" u="sng">
                <a:solidFill>
                  <a:schemeClr val="hlink"/>
                </a:solidFill>
                <a:hlinkClick r:id="rId6"/>
              </a:rPr>
              <a:t>https://www.pexels.com/photo/person-using-laptop-computer-during-daytime-196655/</a:t>
            </a:r>
            <a:endParaRPr sz="800"/>
          </a:p>
          <a:p>
            <a:pPr indent="-279400" lvl="0" marL="457200" rtl="0" algn="l">
              <a:spcBef>
                <a:spcPts val="0"/>
              </a:spcBef>
              <a:spcAft>
                <a:spcPts val="0"/>
              </a:spcAft>
              <a:buSzPts val="800"/>
              <a:buAutoNum type="arabicPeriod"/>
            </a:pPr>
            <a:r>
              <a:rPr lang="en" sz="800"/>
              <a:t>Slide 5 Concert: </a:t>
            </a:r>
            <a:r>
              <a:rPr lang="en" sz="800" u="sng">
                <a:solidFill>
                  <a:schemeClr val="hlink"/>
                </a:solidFill>
                <a:hlinkClick r:id="rId7"/>
              </a:rPr>
              <a:t>https://www.pexels.com/photo/crowd-in-front-of-people-playing-musical-instrument-during-nighttime-196652/</a:t>
            </a:r>
            <a:r>
              <a:rPr lang="en" sz="800"/>
              <a:t> </a:t>
            </a:r>
            <a:endParaRPr sz="800"/>
          </a:p>
          <a:p>
            <a:pPr indent="-279400" lvl="0" marL="457200" rtl="0" algn="l">
              <a:spcBef>
                <a:spcPts val="0"/>
              </a:spcBef>
              <a:spcAft>
                <a:spcPts val="0"/>
              </a:spcAft>
              <a:buSzPts val="800"/>
              <a:buAutoNum type="arabicPeriod"/>
            </a:pPr>
            <a:r>
              <a:rPr lang="en" sz="800"/>
              <a:t>Final Slide: </a:t>
            </a:r>
            <a:r>
              <a:rPr lang="en" sz="800" u="sng">
                <a:solidFill>
                  <a:schemeClr val="hlink"/>
                </a:solidFill>
                <a:hlinkClick r:id="rId8"/>
              </a:rPr>
              <a:t>https://www.pexels.com/photo/3-woman-sitting-on-green-grass-field-facing-the-gathering-people-during-daytime-165853/</a:t>
            </a:r>
            <a:endParaRPr sz="800"/>
          </a:p>
          <a:p>
            <a:pPr indent="0" lvl="0" marL="0" rtl="0" algn="l">
              <a:spcBef>
                <a:spcPts val="1600"/>
              </a:spcBef>
              <a:spcAft>
                <a:spcPts val="1600"/>
              </a:spcAft>
              <a:buNone/>
            </a:pPr>
            <a:r>
              <a:t/>
            </a:r>
            <a:endParaRPr sz="8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 name="Shape 64"/>
        <p:cNvGrpSpPr/>
        <p:nvPr/>
      </p:nvGrpSpPr>
      <p:grpSpPr>
        <a:xfrm>
          <a:off x="0" y="0"/>
          <a:ext cx="0" cy="0"/>
          <a:chOff x="0" y="0"/>
          <a:chExt cx="0" cy="0"/>
        </a:xfrm>
      </p:grpSpPr>
      <p:sp>
        <p:nvSpPr>
          <p:cNvPr id="65" name="Google Shape;65;p14"/>
          <p:cNvSpPr/>
          <p:nvPr/>
        </p:nvSpPr>
        <p:spPr>
          <a:xfrm>
            <a:off x="0" y="790150"/>
            <a:ext cx="9144000" cy="1371600"/>
          </a:xfrm>
          <a:prstGeom prst="rect">
            <a:avLst/>
          </a:pr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14"/>
          <p:cNvSpPr txBox="1"/>
          <p:nvPr/>
        </p:nvSpPr>
        <p:spPr>
          <a:xfrm>
            <a:off x="2590800" y="1028650"/>
            <a:ext cx="3962400" cy="89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6000">
                <a:solidFill>
                  <a:srgbClr val="FFFFFF"/>
                </a:solidFill>
                <a:latin typeface="Playfair Display"/>
                <a:ea typeface="Playfair Display"/>
                <a:cs typeface="Playfair Display"/>
                <a:sym typeface="Playfair Display"/>
              </a:rPr>
              <a:t>Music City</a:t>
            </a:r>
            <a:endParaRPr b="1" sz="6000">
              <a:solidFill>
                <a:srgbClr val="FFFFFF"/>
              </a:solidFill>
              <a:latin typeface="Playfair Display"/>
              <a:ea typeface="Playfair Display"/>
              <a:cs typeface="Playfair Display"/>
              <a:sym typeface="Playfair Display"/>
            </a:endParaRPr>
          </a:p>
        </p:txBody>
      </p:sp>
      <p:pic>
        <p:nvPicPr>
          <p:cNvPr id="67" name="Google Shape;67;p14"/>
          <p:cNvPicPr preferRelativeResize="0"/>
          <p:nvPr/>
        </p:nvPicPr>
        <p:blipFill>
          <a:blip r:embed="rId3">
            <a:alphaModFix/>
          </a:blip>
          <a:stretch>
            <a:fillRect/>
          </a:stretch>
        </p:blipFill>
        <p:spPr>
          <a:xfrm>
            <a:off x="126300" y="2676650"/>
            <a:ext cx="2863200" cy="1903725"/>
          </a:xfrm>
          <a:prstGeom prst="rect">
            <a:avLst/>
          </a:prstGeom>
          <a:noFill/>
          <a:ln>
            <a:noFill/>
          </a:ln>
        </p:spPr>
      </p:pic>
      <p:pic>
        <p:nvPicPr>
          <p:cNvPr id="68" name="Google Shape;68;p14"/>
          <p:cNvPicPr preferRelativeResize="0"/>
          <p:nvPr/>
        </p:nvPicPr>
        <p:blipFill>
          <a:blip r:embed="rId4">
            <a:alphaModFix/>
          </a:blip>
          <a:stretch>
            <a:fillRect/>
          </a:stretch>
        </p:blipFill>
        <p:spPr>
          <a:xfrm>
            <a:off x="3140400" y="2673614"/>
            <a:ext cx="2863200" cy="1909811"/>
          </a:xfrm>
          <a:prstGeom prst="rect">
            <a:avLst/>
          </a:prstGeom>
          <a:noFill/>
          <a:ln>
            <a:noFill/>
          </a:ln>
        </p:spPr>
      </p:pic>
      <p:pic>
        <p:nvPicPr>
          <p:cNvPr id="69" name="Google Shape;69;p14"/>
          <p:cNvPicPr preferRelativeResize="0"/>
          <p:nvPr/>
        </p:nvPicPr>
        <p:blipFill>
          <a:blip r:embed="rId5">
            <a:alphaModFix/>
          </a:blip>
          <a:stretch>
            <a:fillRect/>
          </a:stretch>
        </p:blipFill>
        <p:spPr>
          <a:xfrm>
            <a:off x="6154500" y="2682825"/>
            <a:ext cx="2835599" cy="189140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 name="Shape 73"/>
        <p:cNvGrpSpPr/>
        <p:nvPr/>
      </p:nvGrpSpPr>
      <p:grpSpPr>
        <a:xfrm>
          <a:off x="0" y="0"/>
          <a:ext cx="0" cy="0"/>
          <a:chOff x="0" y="0"/>
          <a:chExt cx="0" cy="0"/>
        </a:xfrm>
      </p:grpSpPr>
      <p:sp>
        <p:nvSpPr>
          <p:cNvPr id="74" name="Google Shape;74;p15"/>
          <p:cNvSpPr/>
          <p:nvPr/>
        </p:nvSpPr>
        <p:spPr>
          <a:xfrm>
            <a:off x="4502425" y="0"/>
            <a:ext cx="4641600" cy="5143500"/>
          </a:xfrm>
          <a:prstGeom prst="rect">
            <a:avLst/>
          </a:prstGeom>
          <a:solidFill>
            <a:srgbClr val="FFD966"/>
          </a:solidFill>
          <a:ln cap="flat" cmpd="sng" w="9525">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5"/>
          <p:cNvSpPr txBox="1"/>
          <p:nvPr/>
        </p:nvSpPr>
        <p:spPr>
          <a:xfrm>
            <a:off x="4967125" y="1177800"/>
            <a:ext cx="3712200" cy="4234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 sz="5500">
                <a:latin typeface="Amatic SC"/>
                <a:ea typeface="Amatic SC"/>
                <a:cs typeface="Amatic SC"/>
                <a:sym typeface="Amatic SC"/>
              </a:rPr>
              <a:t>Web Application:</a:t>
            </a:r>
            <a:endParaRPr b="1" sz="5500">
              <a:latin typeface="Amatic SC"/>
              <a:ea typeface="Amatic SC"/>
              <a:cs typeface="Amatic SC"/>
              <a:sym typeface="Amatic SC"/>
            </a:endParaRPr>
          </a:p>
          <a:p>
            <a:pPr indent="0" lvl="0" marL="0" marR="0" rtl="0" algn="l">
              <a:lnSpc>
                <a:spcPct val="100000"/>
              </a:lnSpc>
              <a:spcBef>
                <a:spcPts val="0"/>
              </a:spcBef>
              <a:spcAft>
                <a:spcPts val="0"/>
              </a:spcAft>
              <a:buNone/>
            </a:pPr>
            <a:r>
              <a:rPr b="1" lang="en" sz="3600">
                <a:latin typeface="Amatic SC"/>
                <a:ea typeface="Amatic SC"/>
                <a:cs typeface="Amatic SC"/>
                <a:sym typeface="Amatic SC"/>
              </a:rPr>
              <a:t>We will create a calendar that lists local events and related details </a:t>
            </a:r>
            <a:endParaRPr b="1" sz="3600">
              <a:latin typeface="Amatic SC"/>
              <a:ea typeface="Amatic SC"/>
              <a:cs typeface="Amatic SC"/>
              <a:sym typeface="Amatic SC"/>
            </a:endParaRPr>
          </a:p>
        </p:txBody>
      </p:sp>
      <p:pic>
        <p:nvPicPr>
          <p:cNvPr id="76" name="Google Shape;76;p15"/>
          <p:cNvPicPr preferRelativeResize="0"/>
          <p:nvPr/>
        </p:nvPicPr>
        <p:blipFill>
          <a:blip r:embed="rId3">
            <a:alphaModFix/>
          </a:blip>
          <a:stretch>
            <a:fillRect/>
          </a:stretch>
        </p:blipFill>
        <p:spPr>
          <a:xfrm>
            <a:off x="1166175" y="1076750"/>
            <a:ext cx="2371725" cy="28289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434343"/>
        </a:solidFill>
      </p:bgPr>
    </p:bg>
    <p:spTree>
      <p:nvGrpSpPr>
        <p:cNvPr id="80" name="Shape 80"/>
        <p:cNvGrpSpPr/>
        <p:nvPr/>
      </p:nvGrpSpPr>
      <p:grpSpPr>
        <a:xfrm>
          <a:off x="0" y="0"/>
          <a:ext cx="0" cy="0"/>
          <a:chOff x="0" y="0"/>
          <a:chExt cx="0" cy="0"/>
        </a:xfrm>
      </p:grpSpPr>
      <p:pic>
        <p:nvPicPr>
          <p:cNvPr id="81" name="Google Shape;81;p16"/>
          <p:cNvPicPr preferRelativeResize="0"/>
          <p:nvPr/>
        </p:nvPicPr>
        <p:blipFill>
          <a:blip r:embed="rId3">
            <a:alphaModFix/>
          </a:blip>
          <a:stretch>
            <a:fillRect/>
          </a:stretch>
        </p:blipFill>
        <p:spPr>
          <a:xfrm>
            <a:off x="0" y="2095825"/>
            <a:ext cx="4569100" cy="3047675"/>
          </a:xfrm>
          <a:prstGeom prst="rect">
            <a:avLst/>
          </a:prstGeom>
          <a:noFill/>
          <a:ln>
            <a:noFill/>
          </a:ln>
        </p:spPr>
      </p:pic>
      <p:pic>
        <p:nvPicPr>
          <p:cNvPr id="82" name="Google Shape;82;p16"/>
          <p:cNvPicPr preferRelativeResize="0"/>
          <p:nvPr/>
        </p:nvPicPr>
        <p:blipFill>
          <a:blip r:embed="rId4">
            <a:alphaModFix/>
          </a:blip>
          <a:stretch>
            <a:fillRect/>
          </a:stretch>
        </p:blipFill>
        <p:spPr>
          <a:xfrm>
            <a:off x="4569100" y="2095825"/>
            <a:ext cx="4569100" cy="3047690"/>
          </a:xfrm>
          <a:prstGeom prst="rect">
            <a:avLst/>
          </a:prstGeom>
          <a:noFill/>
          <a:ln>
            <a:noFill/>
          </a:ln>
        </p:spPr>
      </p:pic>
      <p:sp>
        <p:nvSpPr>
          <p:cNvPr id="83" name="Google Shape;83;p16"/>
          <p:cNvSpPr txBox="1"/>
          <p:nvPr/>
        </p:nvSpPr>
        <p:spPr>
          <a:xfrm>
            <a:off x="426600" y="417775"/>
            <a:ext cx="7963200" cy="135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5000">
                <a:solidFill>
                  <a:srgbClr val="FFFFFF"/>
                </a:solidFill>
                <a:latin typeface="Playfair Display Black"/>
                <a:ea typeface="Playfair Display Black"/>
                <a:cs typeface="Playfair Display Black"/>
                <a:sym typeface="Playfair Display Black"/>
              </a:rPr>
              <a:t>The app makes it easy</a:t>
            </a:r>
            <a:endParaRPr sz="5000">
              <a:solidFill>
                <a:srgbClr val="FFFFFF"/>
              </a:solidFill>
              <a:latin typeface="Playfair Display Black"/>
              <a:ea typeface="Playfair Display Black"/>
              <a:cs typeface="Playfair Display Black"/>
              <a:sym typeface="Playfair Display Black"/>
            </a:endParaRPr>
          </a:p>
        </p:txBody>
      </p:sp>
      <p:sp>
        <p:nvSpPr>
          <p:cNvPr id="84" name="Google Shape;84;p16"/>
          <p:cNvSpPr txBox="1"/>
          <p:nvPr/>
        </p:nvSpPr>
        <p:spPr>
          <a:xfrm>
            <a:off x="1466550" y="1348850"/>
            <a:ext cx="7734900" cy="33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100">
                <a:solidFill>
                  <a:srgbClr val="FFD966"/>
                </a:solidFill>
                <a:latin typeface="Playfair Display"/>
                <a:ea typeface="Playfair Display"/>
                <a:cs typeface="Playfair Display"/>
                <a:sym typeface="Playfair Display"/>
              </a:rPr>
              <a:t>from your computer  ………..……………  to the concert.</a:t>
            </a:r>
            <a:endParaRPr b="1" sz="2100">
              <a:solidFill>
                <a:srgbClr val="FFD966"/>
              </a:solidFill>
              <a:latin typeface="Playfair Display"/>
              <a:ea typeface="Playfair Display"/>
              <a:cs typeface="Playfair Display"/>
              <a:sym typeface="Playfair Display"/>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D966"/>
        </a:solidFill>
      </p:bgPr>
    </p:bg>
    <p:spTree>
      <p:nvGrpSpPr>
        <p:cNvPr id="88" name="Shape 88"/>
        <p:cNvGrpSpPr/>
        <p:nvPr/>
      </p:nvGrpSpPr>
      <p:grpSpPr>
        <a:xfrm>
          <a:off x="0" y="0"/>
          <a:ext cx="0" cy="0"/>
          <a:chOff x="0" y="0"/>
          <a:chExt cx="0" cy="0"/>
        </a:xfrm>
      </p:grpSpPr>
      <p:pic>
        <p:nvPicPr>
          <p:cNvPr descr="001-bookmark.png" id="89" name="Google Shape;89;p17"/>
          <p:cNvPicPr preferRelativeResize="0"/>
          <p:nvPr/>
        </p:nvPicPr>
        <p:blipFill>
          <a:blip r:embed="rId3">
            <a:alphaModFix/>
          </a:blip>
          <a:stretch>
            <a:fillRect/>
          </a:stretch>
        </p:blipFill>
        <p:spPr>
          <a:xfrm>
            <a:off x="6543425" y="3261797"/>
            <a:ext cx="790300" cy="790300"/>
          </a:xfrm>
          <a:prstGeom prst="rect">
            <a:avLst/>
          </a:prstGeom>
          <a:noFill/>
          <a:ln>
            <a:noFill/>
          </a:ln>
        </p:spPr>
      </p:pic>
      <p:pic>
        <p:nvPicPr>
          <p:cNvPr descr="002-like.png" id="90" name="Google Shape;90;p17"/>
          <p:cNvPicPr preferRelativeResize="0"/>
          <p:nvPr/>
        </p:nvPicPr>
        <p:blipFill>
          <a:blip r:embed="rId4">
            <a:alphaModFix/>
          </a:blip>
          <a:stretch>
            <a:fillRect/>
          </a:stretch>
        </p:blipFill>
        <p:spPr>
          <a:xfrm>
            <a:off x="4176850" y="3261798"/>
            <a:ext cx="790300" cy="790300"/>
          </a:xfrm>
          <a:prstGeom prst="rect">
            <a:avLst/>
          </a:prstGeom>
          <a:noFill/>
          <a:ln>
            <a:noFill/>
          </a:ln>
        </p:spPr>
      </p:pic>
      <p:pic>
        <p:nvPicPr>
          <p:cNvPr descr="003-chat-1.png" id="91" name="Google Shape;91;p17"/>
          <p:cNvPicPr preferRelativeResize="0"/>
          <p:nvPr/>
        </p:nvPicPr>
        <p:blipFill>
          <a:blip r:embed="rId5">
            <a:alphaModFix/>
          </a:blip>
          <a:stretch>
            <a:fillRect/>
          </a:stretch>
        </p:blipFill>
        <p:spPr>
          <a:xfrm>
            <a:off x="1810275" y="3261837"/>
            <a:ext cx="790300" cy="790240"/>
          </a:xfrm>
          <a:prstGeom prst="rect">
            <a:avLst/>
          </a:prstGeom>
          <a:noFill/>
          <a:ln>
            <a:noFill/>
          </a:ln>
        </p:spPr>
      </p:pic>
      <p:pic>
        <p:nvPicPr>
          <p:cNvPr descr="005-calendar.png" id="92" name="Google Shape;92;p17"/>
          <p:cNvPicPr preferRelativeResize="0"/>
          <p:nvPr/>
        </p:nvPicPr>
        <p:blipFill>
          <a:blip r:embed="rId6">
            <a:alphaModFix/>
          </a:blip>
          <a:stretch>
            <a:fillRect/>
          </a:stretch>
        </p:blipFill>
        <p:spPr>
          <a:xfrm>
            <a:off x="6543425" y="1452252"/>
            <a:ext cx="790300" cy="790260"/>
          </a:xfrm>
          <a:prstGeom prst="rect">
            <a:avLst/>
          </a:prstGeom>
          <a:noFill/>
          <a:ln>
            <a:noFill/>
          </a:ln>
        </p:spPr>
      </p:pic>
      <p:pic>
        <p:nvPicPr>
          <p:cNvPr descr="006-karaoke.png" id="93" name="Google Shape;93;p17"/>
          <p:cNvPicPr preferRelativeResize="0"/>
          <p:nvPr/>
        </p:nvPicPr>
        <p:blipFill>
          <a:blip r:embed="rId7">
            <a:alphaModFix/>
          </a:blip>
          <a:stretch>
            <a:fillRect/>
          </a:stretch>
        </p:blipFill>
        <p:spPr>
          <a:xfrm>
            <a:off x="4176847" y="1452215"/>
            <a:ext cx="790300" cy="790260"/>
          </a:xfrm>
          <a:prstGeom prst="rect">
            <a:avLst/>
          </a:prstGeom>
          <a:noFill/>
          <a:ln>
            <a:noFill/>
          </a:ln>
        </p:spPr>
      </p:pic>
      <p:pic>
        <p:nvPicPr>
          <p:cNvPr descr="007-map-location.png" id="94" name="Google Shape;94;p17"/>
          <p:cNvPicPr preferRelativeResize="0"/>
          <p:nvPr/>
        </p:nvPicPr>
        <p:blipFill>
          <a:blip r:embed="rId8">
            <a:alphaModFix/>
          </a:blip>
          <a:stretch>
            <a:fillRect/>
          </a:stretch>
        </p:blipFill>
        <p:spPr>
          <a:xfrm>
            <a:off x="1810275" y="1452213"/>
            <a:ext cx="790300" cy="790300"/>
          </a:xfrm>
          <a:prstGeom prst="rect">
            <a:avLst/>
          </a:prstGeom>
          <a:noFill/>
          <a:ln>
            <a:noFill/>
          </a:ln>
        </p:spPr>
      </p:pic>
      <p:sp>
        <p:nvSpPr>
          <p:cNvPr id="95" name="Google Shape;95;p17"/>
          <p:cNvSpPr txBox="1"/>
          <p:nvPr/>
        </p:nvSpPr>
        <p:spPr>
          <a:xfrm>
            <a:off x="1633950" y="192025"/>
            <a:ext cx="5876100" cy="59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6000">
                <a:solidFill>
                  <a:srgbClr val="FFFFFF"/>
                </a:solidFill>
                <a:latin typeface="Amatic SC"/>
                <a:ea typeface="Amatic SC"/>
                <a:cs typeface="Amatic SC"/>
                <a:sym typeface="Amatic SC"/>
              </a:rPr>
              <a:t>Functional Specifications </a:t>
            </a:r>
            <a:endParaRPr b="1" sz="6000">
              <a:solidFill>
                <a:srgbClr val="FFFFFF"/>
              </a:solidFill>
              <a:latin typeface="Amatic SC"/>
              <a:ea typeface="Amatic SC"/>
              <a:cs typeface="Amatic SC"/>
              <a:sym typeface="Amatic SC"/>
            </a:endParaRPr>
          </a:p>
        </p:txBody>
      </p:sp>
      <p:sp>
        <p:nvSpPr>
          <p:cNvPr id="96" name="Google Shape;96;p17"/>
          <p:cNvSpPr txBox="1"/>
          <p:nvPr/>
        </p:nvSpPr>
        <p:spPr>
          <a:xfrm>
            <a:off x="1201325" y="2368050"/>
            <a:ext cx="2008200" cy="59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Average"/>
                <a:ea typeface="Average"/>
                <a:cs typeface="Average"/>
                <a:sym typeface="Average"/>
              </a:rPr>
              <a:t>Information about venue</a:t>
            </a:r>
            <a:endParaRPr b="1">
              <a:latin typeface="Average"/>
              <a:ea typeface="Average"/>
              <a:cs typeface="Average"/>
              <a:sym typeface="Average"/>
            </a:endParaRPr>
          </a:p>
        </p:txBody>
      </p:sp>
      <p:sp>
        <p:nvSpPr>
          <p:cNvPr id="97" name="Google Shape;97;p17"/>
          <p:cNvSpPr txBox="1"/>
          <p:nvPr/>
        </p:nvSpPr>
        <p:spPr>
          <a:xfrm>
            <a:off x="3567900" y="2368050"/>
            <a:ext cx="2008200" cy="59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Average"/>
                <a:ea typeface="Average"/>
                <a:cs typeface="Average"/>
                <a:sym typeface="Average"/>
              </a:rPr>
              <a:t>Information about performers</a:t>
            </a:r>
            <a:endParaRPr b="1">
              <a:latin typeface="Average"/>
              <a:ea typeface="Average"/>
              <a:cs typeface="Average"/>
              <a:sym typeface="Average"/>
            </a:endParaRPr>
          </a:p>
        </p:txBody>
      </p:sp>
      <p:sp>
        <p:nvSpPr>
          <p:cNvPr id="98" name="Google Shape;98;p17"/>
          <p:cNvSpPr txBox="1"/>
          <p:nvPr/>
        </p:nvSpPr>
        <p:spPr>
          <a:xfrm>
            <a:off x="5934475" y="2368050"/>
            <a:ext cx="2008200" cy="59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Average"/>
                <a:ea typeface="Average"/>
                <a:cs typeface="Average"/>
                <a:sym typeface="Average"/>
              </a:rPr>
              <a:t>Information about events</a:t>
            </a:r>
            <a:endParaRPr b="1">
              <a:latin typeface="Average"/>
              <a:ea typeface="Average"/>
              <a:cs typeface="Average"/>
              <a:sym typeface="Average"/>
            </a:endParaRPr>
          </a:p>
        </p:txBody>
      </p:sp>
      <p:sp>
        <p:nvSpPr>
          <p:cNvPr id="99" name="Google Shape;99;p17"/>
          <p:cNvSpPr txBox="1"/>
          <p:nvPr/>
        </p:nvSpPr>
        <p:spPr>
          <a:xfrm>
            <a:off x="1201325" y="4204475"/>
            <a:ext cx="2008200" cy="59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Average"/>
                <a:ea typeface="Average"/>
                <a:cs typeface="Average"/>
                <a:sym typeface="Average"/>
              </a:rPr>
              <a:t>Comments</a:t>
            </a:r>
            <a:endParaRPr b="1">
              <a:latin typeface="Average"/>
              <a:ea typeface="Average"/>
              <a:cs typeface="Average"/>
              <a:sym typeface="Average"/>
            </a:endParaRPr>
          </a:p>
        </p:txBody>
      </p:sp>
      <p:sp>
        <p:nvSpPr>
          <p:cNvPr id="100" name="Google Shape;100;p17"/>
          <p:cNvSpPr txBox="1"/>
          <p:nvPr/>
        </p:nvSpPr>
        <p:spPr>
          <a:xfrm>
            <a:off x="3567900" y="4204475"/>
            <a:ext cx="2008200" cy="59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Average"/>
                <a:ea typeface="Average"/>
                <a:cs typeface="Average"/>
                <a:sym typeface="Average"/>
              </a:rPr>
              <a:t>Ratings</a:t>
            </a:r>
            <a:endParaRPr b="1">
              <a:latin typeface="Average"/>
              <a:ea typeface="Average"/>
              <a:cs typeface="Average"/>
              <a:sym typeface="Average"/>
            </a:endParaRPr>
          </a:p>
        </p:txBody>
      </p:sp>
      <p:sp>
        <p:nvSpPr>
          <p:cNvPr id="101" name="Google Shape;101;p17"/>
          <p:cNvSpPr txBox="1"/>
          <p:nvPr/>
        </p:nvSpPr>
        <p:spPr>
          <a:xfrm>
            <a:off x="5934475" y="4204475"/>
            <a:ext cx="2008200" cy="59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Average"/>
                <a:ea typeface="Average"/>
                <a:cs typeface="Average"/>
                <a:sym typeface="Average"/>
              </a:rPr>
              <a:t>Bookmarks</a:t>
            </a:r>
            <a:endParaRPr b="1">
              <a:latin typeface="Average"/>
              <a:ea typeface="Average"/>
              <a:cs typeface="Average"/>
              <a:sym typeface="Average"/>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 name="Shape 105"/>
        <p:cNvGrpSpPr/>
        <p:nvPr/>
      </p:nvGrpSpPr>
      <p:grpSpPr>
        <a:xfrm>
          <a:off x="0" y="0"/>
          <a:ext cx="0" cy="0"/>
          <a:chOff x="0" y="0"/>
          <a:chExt cx="0" cy="0"/>
        </a:xfrm>
      </p:grpSpPr>
      <p:pic>
        <p:nvPicPr>
          <p:cNvPr id="106" name="Google Shape;106;p18"/>
          <p:cNvPicPr preferRelativeResize="0"/>
          <p:nvPr/>
        </p:nvPicPr>
        <p:blipFill>
          <a:blip r:embed="rId3">
            <a:alphaModFix/>
          </a:blip>
          <a:stretch>
            <a:fillRect/>
          </a:stretch>
        </p:blipFill>
        <p:spPr>
          <a:xfrm>
            <a:off x="2008200" y="76200"/>
            <a:ext cx="6677288" cy="4991099"/>
          </a:xfrm>
          <a:prstGeom prst="rect">
            <a:avLst/>
          </a:prstGeom>
          <a:noFill/>
          <a:ln>
            <a:noFill/>
          </a:ln>
        </p:spPr>
      </p:pic>
      <p:sp>
        <p:nvSpPr>
          <p:cNvPr id="107" name="Google Shape;107;p18"/>
          <p:cNvSpPr txBox="1"/>
          <p:nvPr/>
        </p:nvSpPr>
        <p:spPr>
          <a:xfrm>
            <a:off x="0" y="330325"/>
            <a:ext cx="2008200" cy="59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Average"/>
                <a:ea typeface="Average"/>
                <a:cs typeface="Average"/>
                <a:sym typeface="Average"/>
              </a:rPr>
              <a:t>Information about venue</a:t>
            </a:r>
            <a:endParaRPr b="1">
              <a:latin typeface="Average"/>
              <a:ea typeface="Average"/>
              <a:cs typeface="Average"/>
              <a:sym typeface="Average"/>
            </a:endParaRPr>
          </a:p>
        </p:txBody>
      </p:sp>
      <p:sp>
        <p:nvSpPr>
          <p:cNvPr id="108" name="Google Shape;108;p18"/>
          <p:cNvSpPr txBox="1"/>
          <p:nvPr/>
        </p:nvSpPr>
        <p:spPr>
          <a:xfrm>
            <a:off x="0" y="1142850"/>
            <a:ext cx="2008200" cy="59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Average"/>
                <a:ea typeface="Average"/>
                <a:cs typeface="Average"/>
                <a:sym typeface="Average"/>
              </a:rPr>
              <a:t>Information about performers</a:t>
            </a:r>
            <a:endParaRPr b="1">
              <a:latin typeface="Average"/>
              <a:ea typeface="Average"/>
              <a:cs typeface="Average"/>
              <a:sym typeface="Average"/>
            </a:endParaRPr>
          </a:p>
        </p:txBody>
      </p:sp>
      <p:sp>
        <p:nvSpPr>
          <p:cNvPr id="109" name="Google Shape;109;p18"/>
          <p:cNvSpPr txBox="1"/>
          <p:nvPr/>
        </p:nvSpPr>
        <p:spPr>
          <a:xfrm>
            <a:off x="0" y="1955375"/>
            <a:ext cx="2008200" cy="59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Average"/>
                <a:ea typeface="Average"/>
                <a:cs typeface="Average"/>
                <a:sym typeface="Average"/>
              </a:rPr>
              <a:t>Information about events</a:t>
            </a:r>
            <a:endParaRPr b="1">
              <a:latin typeface="Average"/>
              <a:ea typeface="Average"/>
              <a:cs typeface="Average"/>
              <a:sym typeface="Average"/>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3" name="Shape 113"/>
        <p:cNvGrpSpPr/>
        <p:nvPr/>
      </p:nvGrpSpPr>
      <p:grpSpPr>
        <a:xfrm>
          <a:off x="0" y="0"/>
          <a:ext cx="0" cy="0"/>
          <a:chOff x="0" y="0"/>
          <a:chExt cx="0" cy="0"/>
        </a:xfrm>
      </p:grpSpPr>
      <p:sp>
        <p:nvSpPr>
          <p:cNvPr id="114" name="Google Shape;114;p19"/>
          <p:cNvSpPr txBox="1"/>
          <p:nvPr/>
        </p:nvSpPr>
        <p:spPr>
          <a:xfrm>
            <a:off x="0" y="330325"/>
            <a:ext cx="2008200" cy="59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Average"/>
                <a:ea typeface="Average"/>
                <a:cs typeface="Average"/>
                <a:sym typeface="Average"/>
              </a:rPr>
              <a:t>Information about venue</a:t>
            </a:r>
            <a:endParaRPr b="1">
              <a:latin typeface="Average"/>
              <a:ea typeface="Average"/>
              <a:cs typeface="Average"/>
              <a:sym typeface="Average"/>
            </a:endParaRPr>
          </a:p>
        </p:txBody>
      </p:sp>
      <p:sp>
        <p:nvSpPr>
          <p:cNvPr id="115" name="Google Shape;115;p19"/>
          <p:cNvSpPr txBox="1"/>
          <p:nvPr/>
        </p:nvSpPr>
        <p:spPr>
          <a:xfrm>
            <a:off x="0" y="1142850"/>
            <a:ext cx="2008200" cy="59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Average"/>
                <a:ea typeface="Average"/>
                <a:cs typeface="Average"/>
                <a:sym typeface="Average"/>
              </a:rPr>
              <a:t>Information about performers</a:t>
            </a:r>
            <a:endParaRPr b="1">
              <a:latin typeface="Average"/>
              <a:ea typeface="Average"/>
              <a:cs typeface="Average"/>
              <a:sym typeface="Average"/>
            </a:endParaRPr>
          </a:p>
        </p:txBody>
      </p:sp>
      <p:pic>
        <p:nvPicPr>
          <p:cNvPr id="116" name="Google Shape;116;p19"/>
          <p:cNvPicPr preferRelativeResize="0"/>
          <p:nvPr/>
        </p:nvPicPr>
        <p:blipFill>
          <a:blip r:embed="rId3">
            <a:alphaModFix/>
          </a:blip>
          <a:stretch>
            <a:fillRect/>
          </a:stretch>
        </p:blipFill>
        <p:spPr>
          <a:xfrm>
            <a:off x="2008197" y="0"/>
            <a:ext cx="6982128" cy="514350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0" name="Shape 120"/>
        <p:cNvGrpSpPr/>
        <p:nvPr/>
      </p:nvGrpSpPr>
      <p:grpSpPr>
        <a:xfrm>
          <a:off x="0" y="0"/>
          <a:ext cx="0" cy="0"/>
          <a:chOff x="0" y="0"/>
          <a:chExt cx="0" cy="0"/>
        </a:xfrm>
      </p:grpSpPr>
      <p:pic>
        <p:nvPicPr>
          <p:cNvPr id="121" name="Google Shape;121;p20"/>
          <p:cNvPicPr preferRelativeResize="0"/>
          <p:nvPr/>
        </p:nvPicPr>
        <p:blipFill>
          <a:blip r:embed="rId3">
            <a:alphaModFix/>
          </a:blip>
          <a:stretch>
            <a:fillRect/>
          </a:stretch>
        </p:blipFill>
        <p:spPr>
          <a:xfrm>
            <a:off x="2008188" y="114625"/>
            <a:ext cx="6508674" cy="4914225"/>
          </a:xfrm>
          <a:prstGeom prst="rect">
            <a:avLst/>
          </a:prstGeom>
          <a:noFill/>
          <a:ln>
            <a:noFill/>
          </a:ln>
        </p:spPr>
      </p:pic>
      <p:sp>
        <p:nvSpPr>
          <p:cNvPr id="122" name="Google Shape;122;p20"/>
          <p:cNvSpPr txBox="1"/>
          <p:nvPr/>
        </p:nvSpPr>
        <p:spPr>
          <a:xfrm>
            <a:off x="0" y="1028925"/>
            <a:ext cx="2008200" cy="59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Average"/>
                <a:ea typeface="Average"/>
                <a:cs typeface="Average"/>
                <a:sym typeface="Average"/>
              </a:rPr>
              <a:t>Ratings</a:t>
            </a:r>
            <a:endParaRPr b="1">
              <a:latin typeface="Average"/>
              <a:ea typeface="Average"/>
              <a:cs typeface="Average"/>
              <a:sym typeface="Average"/>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6" name="Shape 126"/>
        <p:cNvGrpSpPr/>
        <p:nvPr/>
      </p:nvGrpSpPr>
      <p:grpSpPr>
        <a:xfrm>
          <a:off x="0" y="0"/>
          <a:ext cx="0" cy="0"/>
          <a:chOff x="0" y="0"/>
          <a:chExt cx="0" cy="0"/>
        </a:xfrm>
      </p:grpSpPr>
      <p:sp>
        <p:nvSpPr>
          <p:cNvPr id="127" name="Google Shape;127;p21"/>
          <p:cNvSpPr txBox="1"/>
          <p:nvPr/>
        </p:nvSpPr>
        <p:spPr>
          <a:xfrm>
            <a:off x="0" y="1247850"/>
            <a:ext cx="2008200" cy="59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Average"/>
                <a:ea typeface="Average"/>
                <a:cs typeface="Average"/>
                <a:sym typeface="Average"/>
              </a:rPr>
              <a:t>Bookmarks</a:t>
            </a:r>
            <a:endParaRPr b="1">
              <a:latin typeface="Average"/>
              <a:ea typeface="Average"/>
              <a:cs typeface="Average"/>
              <a:sym typeface="Average"/>
            </a:endParaRPr>
          </a:p>
        </p:txBody>
      </p:sp>
      <p:pic>
        <p:nvPicPr>
          <p:cNvPr id="128" name="Google Shape;128;p21"/>
          <p:cNvPicPr preferRelativeResize="0"/>
          <p:nvPr/>
        </p:nvPicPr>
        <p:blipFill>
          <a:blip r:embed="rId3">
            <a:alphaModFix/>
          </a:blip>
          <a:stretch>
            <a:fillRect/>
          </a:stretch>
        </p:blipFill>
        <p:spPr>
          <a:xfrm>
            <a:off x="2160600" y="152400"/>
            <a:ext cx="6432217" cy="4838702"/>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